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24"/>
  </p:notesMasterIdLst>
  <p:handoutMasterIdLst>
    <p:handoutMasterId r:id="rId25"/>
  </p:handoutMasterIdLst>
  <p:sldIdLst>
    <p:sldId id="270" r:id="rId3"/>
    <p:sldId id="284" r:id="rId4"/>
    <p:sldId id="271" r:id="rId5"/>
    <p:sldId id="279" r:id="rId6"/>
    <p:sldId id="281" r:id="rId7"/>
    <p:sldId id="277" r:id="rId8"/>
    <p:sldId id="280" r:id="rId9"/>
    <p:sldId id="288" r:id="rId10"/>
    <p:sldId id="289" r:id="rId11"/>
    <p:sldId id="290" r:id="rId12"/>
    <p:sldId id="292" r:id="rId13"/>
    <p:sldId id="293" r:id="rId14"/>
    <p:sldId id="294" r:id="rId15"/>
    <p:sldId id="295" r:id="rId16"/>
    <p:sldId id="296" r:id="rId17"/>
    <p:sldId id="298" r:id="rId18"/>
    <p:sldId id="297" r:id="rId19"/>
    <p:sldId id="299" r:id="rId20"/>
    <p:sldId id="300" r:id="rId21"/>
    <p:sldId id="301" r:id="rId22"/>
    <p:sldId id="287" r:id="rId23"/>
  </p:sldIdLst>
  <p:sldSz cx="9144000" cy="6858000" type="screen4x3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56" y="-108"/>
      </p:cViewPr>
      <p:guideLst>
        <p:guide orient="horz" pos="2160"/>
        <p:guide orient="horz" pos="39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4106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5" y="0"/>
            <a:ext cx="4278841" cy="34106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278841" cy="341064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5" y="6456613"/>
            <a:ext cx="4278841" cy="341064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686B2D29-8AC0-4FB1-933D-AD24ECC435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4106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5" y="0"/>
            <a:ext cx="4278841" cy="34106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6" y="3271381"/>
            <a:ext cx="7899400" cy="2676585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278841" cy="341064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5" y="6456613"/>
            <a:ext cx="4278841" cy="341064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3FA2C895-EB1C-4157-9E46-0DF3298BA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08363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23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354408" y="-21511"/>
            <a:ext cx="4114800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7" name="Rectangle 46"/>
          <p:cNvSpPr/>
          <p:nvPr/>
        </p:nvSpPr>
        <p:spPr>
          <a:xfrm>
            <a:off x="4453148" y="-21511"/>
            <a:ext cx="393192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Rectangle 49"/>
          <p:cNvSpPr/>
          <p:nvPr/>
        </p:nvSpPr>
        <p:spPr>
          <a:xfrm>
            <a:off x="4454941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9" name="Rectangle 88"/>
          <p:cNvSpPr/>
          <p:nvPr/>
        </p:nvSpPr>
        <p:spPr>
          <a:xfrm>
            <a:off x="4454941" y="6088284"/>
            <a:ext cx="393192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896954" y="2695635"/>
            <a:ext cx="3311129" cy="3551578"/>
          </a:xfrm>
        </p:spPr>
        <p:txBody>
          <a:bodyPr/>
          <a:lstStyle>
            <a:lvl1pPr marL="51435" indent="0">
              <a:buNone/>
              <a:defRPr/>
            </a:lvl1pPr>
          </a:lstStyle>
          <a:p>
            <a:r>
              <a:rPr lang="en-US" dirty="0" smtClean="0"/>
              <a:t>Insert product photo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0329" y="4421082"/>
            <a:ext cx="3931920" cy="1260629"/>
          </a:xfrm>
        </p:spPr>
        <p:txBody>
          <a:bodyPr>
            <a:normAutofit/>
          </a:bodyPr>
          <a:lstStyle>
            <a:lvl1pPr marL="0" indent="0" algn="l">
              <a:buNone/>
              <a:defRPr sz="1350">
                <a:solidFill>
                  <a:srgbClr val="42424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0329" y="2643160"/>
            <a:ext cx="3931920" cy="1702160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2" name="Picture 71" descr="Garuda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304800"/>
            <a:ext cx="9144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4" name="TextBox 73"/>
          <p:cNvSpPr txBox="1"/>
          <p:nvPr userDrawn="1"/>
        </p:nvSpPr>
        <p:spPr>
          <a:xfrm>
            <a:off x="1246496" y="870479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Badan</a:t>
            </a:r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en-US" sz="1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Kepegawaian</a:t>
            </a:r>
            <a:r>
              <a:rPr lang="en-US" sz="1400" b="1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Negara</a:t>
            </a:r>
            <a:endParaRPr lang="en-US" sz="1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80" name="Rectangle 79"/>
          <p:cNvSpPr/>
          <p:nvPr userDrawn="1"/>
        </p:nvSpPr>
        <p:spPr>
          <a:xfrm>
            <a:off x="1219200" y="274527"/>
            <a:ext cx="1600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BKN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54746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0" orient="horz" pos="2160" userDrawn="1">
          <p15:clr>
            <a:srgbClr val="FBAE40"/>
          </p15:clr>
        </p15:guide>
        <p15:guide id="1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A557D-1DB1-46C0-998A-94433545C341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7315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610B-0B0E-4C6C-A7A6-0853CA34DDCA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7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2374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144-8206-4C57-B7F2-12168FDC6C23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38156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C8FB8-1142-402E-8BCA-4DC30F103E56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4267202"/>
            <a:ext cx="6637467" cy="1520413"/>
          </a:xfrm>
        </p:spPr>
        <p:txBody>
          <a:bodyPr anchor="t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6" y="2900831"/>
            <a:ext cx="6637468" cy="1362075"/>
          </a:xfrm>
        </p:spPr>
        <p:txBody>
          <a:bodyPr anchor="b"/>
          <a:lstStyle>
            <a:lvl1pPr algn="l">
              <a:defRPr sz="3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30337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BAD-D360-40D3-A33A-B189CE27C2FB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94553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471D-48A1-4899-AFFF-8ACC56D03BF3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6"/>
            <a:ext cx="3419856" cy="283579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2316010"/>
            <a:ext cx="305571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6"/>
            <a:ext cx="3419856" cy="283579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2" y="2316009"/>
            <a:ext cx="3057148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1596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0513-7D68-4635-8489-06A9AFAAD13D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22138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736AC-4807-4E91-B671-F9B91617C7B3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21337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DBCC-10C7-4CB5-9734-C5542D870FBB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601885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7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5" y="856527"/>
            <a:ext cx="3090440" cy="5150734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3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2424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6"/>
            <a:ext cx="3304572" cy="1463153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19659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2" name="Rectangle 101"/>
          <p:cNvSpPr/>
          <p:nvPr/>
        </p:nvSpPr>
        <p:spPr>
          <a:xfrm>
            <a:off x="905572" y="601885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6AD-5C1D-4E35-A3CE-CF8952DE9936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7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693795"/>
            <a:ext cx="3359623" cy="54681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4133090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2424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21516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9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EFEFE"/>
                </a:solidFill>
              </a:defRPr>
            </a:lvl1pPr>
          </a:lstStyle>
          <a:p>
            <a:fld id="{EED287B1-10B2-498E-AB88-8F08CA169E5C}" type="datetime1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2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3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EFEFE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2323652"/>
            <a:ext cx="704323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85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0574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80060" indent="-20574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43534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99441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138428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289304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44018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1591056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2880" userDrawn="1">
          <p15:clr>
            <a:srgbClr val="F26B43"/>
          </p15:clr>
        </p15:guide>
        <p15:guide id="2" pos="648" userDrawn="1">
          <p15:clr>
            <a:srgbClr val="F26B43"/>
          </p15:clr>
        </p15:guide>
        <p15:guide id="3" pos="50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50329" y="4671461"/>
            <a:ext cx="3931920" cy="619000"/>
          </a:xfrm>
        </p:spPr>
        <p:txBody>
          <a:bodyPr>
            <a:normAutofit/>
          </a:bodyPr>
          <a:lstStyle/>
          <a:p>
            <a:r>
              <a:rPr lang="en-US" sz="1600" b="1" dirty="0" err="1" smtClean="0"/>
              <a:t>Pusat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Perencanaan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Kepegawaian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Formasi</a:t>
            </a:r>
            <a:endParaRPr lang="en-US" sz="1600" b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475018" y="2646218"/>
            <a:ext cx="3907231" cy="2012869"/>
          </a:xfrm>
        </p:spPr>
        <p:txBody>
          <a:bodyPr anchor="ctr">
            <a:normAutofit fontScale="90000"/>
          </a:bodyPr>
          <a:lstStyle/>
          <a:p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Penyusunan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9298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65505"/>
            <a:ext cx="7205472" cy="1469566"/>
          </a:xfrm>
        </p:spPr>
        <p:txBody>
          <a:bodyPr anchor="t">
            <a:noAutofit/>
          </a:bodyPr>
          <a:lstStyle/>
          <a:p>
            <a:pPr marL="53975" indent="-1588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sz="1600" dirty="0" err="1" smtClean="0"/>
              <a:t>Konstanta</a:t>
            </a:r>
            <a:r>
              <a:rPr lang="en-US" sz="1600" dirty="0" smtClean="0"/>
              <a:t> (Kt)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masing-masing</a:t>
            </a:r>
            <a:r>
              <a:rPr lang="en-US" sz="1600" dirty="0" smtClean="0"/>
              <a:t> </a:t>
            </a:r>
            <a:r>
              <a:rPr lang="en-US" sz="1600" dirty="0" err="1" smtClean="0"/>
              <a:t>jenjang</a:t>
            </a:r>
            <a:r>
              <a:rPr lang="en-US" sz="1600" dirty="0" smtClean="0"/>
              <a:t> </a:t>
            </a: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angka</a:t>
            </a:r>
            <a:r>
              <a:rPr lang="en-US" sz="1600" dirty="0" smtClean="0"/>
              <a:t> </a:t>
            </a:r>
            <a:r>
              <a:rPr lang="en-US" sz="1600" dirty="0" err="1" smtClean="0"/>
              <a:t>kredit</a:t>
            </a:r>
            <a:r>
              <a:rPr lang="en-US" sz="1600" dirty="0" smtClean="0"/>
              <a:t> </a:t>
            </a:r>
            <a:r>
              <a:rPr lang="en-US" sz="1600" dirty="0" err="1" smtClean="0"/>
              <a:t>tambahan</a:t>
            </a:r>
            <a:r>
              <a:rPr lang="en-US" sz="1600" dirty="0" smtClean="0"/>
              <a:t> (</a:t>
            </a:r>
            <a:r>
              <a:rPr lang="en-US" sz="1600" dirty="0" err="1" smtClean="0"/>
              <a:t>Akt</a:t>
            </a:r>
            <a:r>
              <a:rPr lang="en-US" sz="1600" dirty="0" smtClean="0"/>
              <a:t>)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 smtClean="0"/>
              <a:t>kenaikan</a:t>
            </a:r>
            <a:r>
              <a:rPr lang="en-US" sz="1600" dirty="0" smtClean="0"/>
              <a:t> </a:t>
            </a: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/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, </a:t>
            </a:r>
            <a:r>
              <a:rPr lang="en-US" sz="1600" dirty="0" err="1" smtClean="0"/>
              <a:t>dibagi</a:t>
            </a:r>
            <a:r>
              <a:rPr lang="en-US" sz="1600" dirty="0" smtClean="0"/>
              <a:t> </a:t>
            </a:r>
            <a:r>
              <a:rPr lang="en-US" sz="1600" dirty="0" err="1" smtClean="0"/>
              <a:t>hasil</a:t>
            </a:r>
            <a:r>
              <a:rPr lang="en-US" sz="1600" dirty="0" smtClean="0"/>
              <a:t> </a:t>
            </a:r>
            <a:r>
              <a:rPr lang="en-US" sz="1600" dirty="0" err="1" smtClean="0"/>
              <a:t>perkalian</a:t>
            </a:r>
            <a:r>
              <a:rPr lang="en-US" sz="1600" dirty="0" smtClean="0"/>
              <a:t>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jam </a:t>
            </a:r>
            <a:r>
              <a:rPr lang="en-US" sz="1600" dirty="0" err="1" smtClean="0"/>
              <a:t>kerja</a:t>
            </a:r>
            <a:r>
              <a:rPr lang="en-US" sz="1600" dirty="0" smtClean="0"/>
              <a:t> </a:t>
            </a:r>
            <a:r>
              <a:rPr lang="en-US" sz="1600" dirty="0" err="1" smtClean="0"/>
              <a:t>efektif</a:t>
            </a:r>
            <a:r>
              <a:rPr lang="en-US" sz="1600" dirty="0" smtClean="0"/>
              <a:t> (1.250 jam)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masa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4 </a:t>
            </a:r>
            <a:r>
              <a:rPr lang="en-US" sz="1600" dirty="0" err="1" smtClean="0"/>
              <a:t>tahun</a:t>
            </a:r>
            <a:r>
              <a:rPr lang="en-US" sz="1600" dirty="0" smtClean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67931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Konstanta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8049" y="3233029"/>
            <a:ext cx="3200400" cy="731520"/>
            <a:chOff x="1186543" y="3799101"/>
            <a:chExt cx="3200400" cy="731520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1186543" y="3799101"/>
              <a:ext cx="3200400" cy="7315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rmAutofit/>
            </a:bodyPr>
            <a:lstStyle/>
            <a:p>
              <a:pPr marL="463550" marR="0" lvl="0" indent="0" algn="l" defTabSz="6858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2" pitchFamily="18" charset="2"/>
                <a:buNone/>
                <a:tabLst>
                  <a:tab pos="914400" algn="l"/>
                  <a:tab pos="1377950" algn="l"/>
                </a:tabLst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Kt	=	      </a:t>
              </a:r>
              <a:r>
                <a:rPr kumimoji="0" lang="en-US" sz="16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Akt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463550" marR="0" lvl="0" indent="0" algn="l" defTabSz="6858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2" pitchFamily="18" charset="2"/>
                <a:buNone/>
                <a:tabLst>
                  <a:tab pos="914400" algn="l"/>
                  <a:tab pos="1377950" algn="l"/>
                </a:tabLst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		(1.250 x 4)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2512423" y="4168527"/>
              <a:ext cx="1280160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ontent Placeholder 2"/>
          <p:cNvSpPr txBox="1">
            <a:spLocks/>
          </p:cNvSpPr>
          <p:nvPr/>
        </p:nvSpPr>
        <p:spPr>
          <a:xfrm>
            <a:off x="1043488" y="4071241"/>
            <a:ext cx="7205472" cy="21771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</a:pPr>
            <a:r>
              <a:rPr lang="en-US" sz="1400" dirty="0" err="1" smtClean="0">
                <a:solidFill>
                  <a:schemeClr val="tx2"/>
                </a:solidFill>
              </a:rPr>
              <a:t>Keterangan</a:t>
            </a:r>
            <a:r>
              <a:rPr lang="en-US" sz="1400" dirty="0" smtClean="0">
                <a:solidFill>
                  <a:schemeClr val="tx2"/>
                </a:solidFill>
              </a:rPr>
              <a:t> :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Kt 	=	</a:t>
            </a:r>
            <a:r>
              <a:rPr lang="en-US" sz="1400" dirty="0" err="1" smtClean="0">
                <a:solidFill>
                  <a:schemeClr val="tx2"/>
                </a:solidFill>
              </a:rPr>
              <a:t>Konstanta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masing-masing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jenjang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jabatan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perjam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efektif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 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Akt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Angka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kredit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tambahan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untuk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setiap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kenaikan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jabatan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dan</a:t>
            </a:r>
            <a:r>
              <a:rPr lang="en-US" sz="1400" dirty="0" smtClean="0">
                <a:solidFill>
                  <a:schemeClr val="tx2"/>
                </a:solidFill>
              </a:rPr>
              <a:t>/</a:t>
            </a:r>
            <a:r>
              <a:rPr lang="en-US" sz="1400" dirty="0" err="1" smtClean="0">
                <a:solidFill>
                  <a:schemeClr val="tx2"/>
                </a:solidFill>
              </a:rPr>
              <a:t>atau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pangkat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1.250 	=	</a:t>
            </a:r>
            <a:r>
              <a:rPr lang="en-US" sz="1400" dirty="0" err="1" smtClean="0">
                <a:solidFill>
                  <a:schemeClr val="tx2"/>
                </a:solidFill>
              </a:rPr>
              <a:t>Standar</a:t>
            </a:r>
            <a:r>
              <a:rPr lang="en-US" sz="1400" dirty="0" smtClean="0">
                <a:solidFill>
                  <a:schemeClr val="tx2"/>
                </a:solidFill>
              </a:rPr>
              <a:t> jam </a:t>
            </a:r>
            <a:r>
              <a:rPr lang="en-US" sz="1400" dirty="0" err="1" smtClean="0">
                <a:solidFill>
                  <a:schemeClr val="tx2"/>
                </a:solidFill>
              </a:rPr>
              <a:t>kerja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efektif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4	=	</a:t>
            </a:r>
            <a:r>
              <a:rPr lang="en-US" sz="1400" dirty="0" err="1" smtClean="0">
                <a:solidFill>
                  <a:schemeClr val="tx2"/>
                </a:solidFill>
              </a:rPr>
              <a:t>Masa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kerja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pangkat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secara</a:t>
            </a:r>
            <a:r>
              <a:rPr lang="en-US" sz="1400" dirty="0" smtClean="0">
                <a:solidFill>
                  <a:schemeClr val="tx2"/>
                </a:solidFill>
              </a:rPr>
              <a:t> normal </a:t>
            </a:r>
            <a:r>
              <a:rPr lang="en-US" sz="1400" dirty="0" err="1" smtClean="0">
                <a:solidFill>
                  <a:schemeClr val="tx2"/>
                </a:solidFill>
              </a:rPr>
              <a:t>untuk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kenaikan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pangkat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31576"/>
            <a:ext cx="7205472" cy="3559623"/>
          </a:xfrm>
        </p:spPr>
        <p:txBody>
          <a:bodyPr anchor="t">
            <a:noAutofit/>
          </a:bodyPr>
          <a:lstStyle/>
          <a:p>
            <a:pPr marL="395287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b="1" dirty="0" err="1" smtClean="0"/>
              <a:t>Analis</a:t>
            </a:r>
            <a:r>
              <a:rPr lang="en-US" b="1" dirty="0" smtClean="0"/>
              <a:t> </a:t>
            </a:r>
            <a:r>
              <a:rPr lang="en-US" b="1" dirty="0" err="1" smtClean="0"/>
              <a:t>Kepegawaian</a:t>
            </a:r>
            <a:r>
              <a:rPr lang="en-US" b="1" dirty="0" smtClean="0"/>
              <a:t> </a:t>
            </a:r>
            <a:r>
              <a:rPr lang="en-US" b="1" dirty="0" err="1" smtClean="0"/>
              <a:t>Keterampilan</a:t>
            </a:r>
            <a:endParaRPr lang="en-US" b="1" dirty="0" smtClean="0"/>
          </a:p>
          <a:p>
            <a:pPr marL="741363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Analis</a:t>
            </a:r>
            <a:r>
              <a:rPr lang="en-US" sz="1600" dirty="0" smtClean="0"/>
              <a:t> </a:t>
            </a:r>
            <a:r>
              <a:rPr lang="en-US" sz="1600" dirty="0" err="1" smtClean="0"/>
              <a:t>Kepegawaian</a:t>
            </a:r>
            <a:r>
              <a:rPr lang="en-US" sz="1600" dirty="0" smtClean="0"/>
              <a:t> </a:t>
            </a:r>
            <a:r>
              <a:rPr lang="en-US" sz="1600" dirty="0" err="1" smtClean="0"/>
              <a:t>Pelaksana</a:t>
            </a:r>
            <a:r>
              <a:rPr lang="en-US" sz="1600" dirty="0" smtClean="0"/>
              <a:t>,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</a:t>
            </a:r>
            <a:r>
              <a:rPr lang="en-US" sz="1600" dirty="0" err="1" smtClean="0"/>
              <a:t>Pengatur</a:t>
            </a:r>
            <a:r>
              <a:rPr lang="en-US" sz="1600" dirty="0" smtClean="0"/>
              <a:t> (II/c)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Pengatur</a:t>
            </a:r>
            <a:r>
              <a:rPr lang="en-US" sz="1600" dirty="0" smtClean="0"/>
              <a:t> Tingkat I (II/d)</a:t>
            </a:r>
          </a:p>
          <a:p>
            <a:pPr marL="739775" indent="-476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  <a:tabLst>
                <a:tab pos="1143000" algn="l"/>
              </a:tabLst>
            </a:pPr>
            <a:r>
              <a:rPr lang="en-US" sz="1600" dirty="0" smtClean="0"/>
              <a:t>	</a:t>
            </a:r>
            <a:r>
              <a:rPr lang="en-US" sz="1600" dirty="0" smtClean="0">
                <a:sym typeface="Wingdings"/>
              </a:rPr>
              <a:t>	Kt = </a:t>
            </a:r>
            <a:r>
              <a:rPr lang="en-US" sz="1600" dirty="0" smtClean="0"/>
              <a:t>20 / (1.250 x 4) = 0,004</a:t>
            </a:r>
          </a:p>
          <a:p>
            <a:pPr marL="741363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Analis</a:t>
            </a:r>
            <a:r>
              <a:rPr lang="en-US" sz="1600" dirty="0" smtClean="0"/>
              <a:t> </a:t>
            </a:r>
            <a:r>
              <a:rPr lang="en-US" sz="1600" dirty="0" err="1" smtClean="0"/>
              <a:t>Kepegawaian</a:t>
            </a:r>
            <a:r>
              <a:rPr lang="en-US" sz="1600" dirty="0" smtClean="0"/>
              <a:t> </a:t>
            </a:r>
            <a:r>
              <a:rPr lang="en-US" sz="1600" dirty="0" err="1" smtClean="0"/>
              <a:t>Pelaksana</a:t>
            </a:r>
            <a:r>
              <a:rPr lang="en-US" sz="1600" dirty="0" smtClean="0"/>
              <a:t> </a:t>
            </a:r>
            <a:r>
              <a:rPr lang="en-US" sz="1600" dirty="0" err="1" smtClean="0"/>
              <a:t>Lanjutan</a:t>
            </a:r>
            <a:r>
              <a:rPr lang="en-US" sz="1600" dirty="0" smtClean="0"/>
              <a:t>,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</a:t>
            </a:r>
            <a:r>
              <a:rPr lang="en-US" sz="1600" dirty="0" err="1" smtClean="0"/>
              <a:t>Muda</a:t>
            </a:r>
            <a:r>
              <a:rPr lang="en-US" sz="1600" dirty="0" smtClean="0"/>
              <a:t> (III/a)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</a:t>
            </a:r>
            <a:r>
              <a:rPr lang="en-US" sz="1600" dirty="0" err="1" smtClean="0"/>
              <a:t>Muda</a:t>
            </a:r>
            <a:r>
              <a:rPr lang="en-US" sz="1600" dirty="0" smtClean="0"/>
              <a:t> Tingkat I (III/b)</a:t>
            </a:r>
          </a:p>
          <a:p>
            <a:pPr marL="739775" indent="-476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  <a:tabLst>
                <a:tab pos="1143000" algn="l"/>
              </a:tabLst>
            </a:pPr>
            <a:r>
              <a:rPr lang="en-US" sz="1600" dirty="0" smtClean="0"/>
              <a:t>	</a:t>
            </a:r>
            <a:r>
              <a:rPr lang="en-US" sz="1600" dirty="0" smtClean="0">
                <a:sym typeface="Wingdings"/>
              </a:rPr>
              <a:t>	Kt = </a:t>
            </a:r>
            <a:r>
              <a:rPr lang="en-US" sz="1600" dirty="0" smtClean="0"/>
              <a:t>50 / (1.250 x 4)= 0,010</a:t>
            </a:r>
          </a:p>
          <a:p>
            <a:pPr marL="741363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Analis</a:t>
            </a:r>
            <a:r>
              <a:rPr lang="en-US" sz="1600" dirty="0" smtClean="0"/>
              <a:t> </a:t>
            </a:r>
            <a:r>
              <a:rPr lang="en-US" sz="1600" dirty="0" err="1" smtClean="0"/>
              <a:t>Kepegawaian</a:t>
            </a:r>
            <a:r>
              <a:rPr lang="en-US" sz="1600" dirty="0" smtClean="0"/>
              <a:t> </a:t>
            </a:r>
            <a:r>
              <a:rPr lang="en-US" sz="1600" dirty="0" err="1" smtClean="0"/>
              <a:t>Penyelia</a:t>
            </a:r>
            <a:r>
              <a:rPr lang="en-US" sz="1600" dirty="0" smtClean="0"/>
              <a:t>,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(III/c)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Tingkat I (III/d)</a:t>
            </a:r>
          </a:p>
          <a:p>
            <a:pPr marL="739775" lvl="1" indent="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  <a:tabLst>
                <a:tab pos="1143000" algn="l"/>
              </a:tabLst>
            </a:pPr>
            <a:r>
              <a:rPr lang="en-US" sz="1600" dirty="0" smtClean="0">
                <a:sym typeface="Wingdings"/>
              </a:rPr>
              <a:t>	Kt = </a:t>
            </a:r>
            <a:r>
              <a:rPr lang="en-US" sz="1600" dirty="0" smtClean="0"/>
              <a:t>100 / (1.250 x 4) = 0,020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5146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Konstanta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baseline="-25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Kepegawaian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31576"/>
            <a:ext cx="7205472" cy="3559623"/>
          </a:xfrm>
        </p:spPr>
        <p:txBody>
          <a:bodyPr anchor="t">
            <a:noAutofit/>
          </a:bodyPr>
          <a:lstStyle/>
          <a:p>
            <a:pPr marL="395287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 startAt="2"/>
            </a:pPr>
            <a:r>
              <a:rPr lang="en-US" b="1" dirty="0" err="1" smtClean="0"/>
              <a:t>Analis</a:t>
            </a:r>
            <a:r>
              <a:rPr lang="en-US" b="1" dirty="0" smtClean="0"/>
              <a:t> </a:t>
            </a:r>
            <a:r>
              <a:rPr lang="en-US" b="1" dirty="0" err="1" smtClean="0"/>
              <a:t>Kepegawaian</a:t>
            </a:r>
            <a:r>
              <a:rPr lang="en-US" b="1" dirty="0" smtClean="0"/>
              <a:t> </a:t>
            </a:r>
            <a:r>
              <a:rPr lang="en-US" b="1" dirty="0" err="1" smtClean="0"/>
              <a:t>Keahlian</a:t>
            </a:r>
            <a:endParaRPr lang="en-US" b="1" dirty="0" smtClean="0"/>
          </a:p>
          <a:p>
            <a:pPr marL="741363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Analis</a:t>
            </a:r>
            <a:r>
              <a:rPr lang="en-US" sz="1600" dirty="0" smtClean="0"/>
              <a:t> </a:t>
            </a:r>
            <a:r>
              <a:rPr lang="en-US" sz="1600" dirty="0" err="1" smtClean="0"/>
              <a:t>Kepegawaian</a:t>
            </a:r>
            <a:r>
              <a:rPr lang="en-US" sz="1600" dirty="0" smtClean="0"/>
              <a:t> </a:t>
            </a:r>
            <a:r>
              <a:rPr lang="en-US" sz="1600" dirty="0" err="1" smtClean="0"/>
              <a:t>Pertama</a:t>
            </a:r>
            <a:r>
              <a:rPr lang="en-US" sz="1600" dirty="0" smtClean="0"/>
              <a:t>,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</a:t>
            </a:r>
            <a:r>
              <a:rPr lang="en-US" sz="1600" dirty="0" err="1" smtClean="0"/>
              <a:t>Muda</a:t>
            </a:r>
            <a:r>
              <a:rPr lang="en-US" sz="1600" dirty="0" smtClean="0"/>
              <a:t> (III/a)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</a:t>
            </a:r>
            <a:r>
              <a:rPr lang="en-US" sz="1600" dirty="0" err="1" smtClean="0"/>
              <a:t>Muda</a:t>
            </a:r>
            <a:r>
              <a:rPr lang="en-US" sz="1600" dirty="0" smtClean="0"/>
              <a:t> Tingkat I (III/b)</a:t>
            </a:r>
          </a:p>
          <a:p>
            <a:pPr marL="739775" indent="-476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  <a:tabLst>
                <a:tab pos="1143000" algn="l"/>
              </a:tabLst>
            </a:pPr>
            <a:r>
              <a:rPr lang="en-US" sz="1600" dirty="0" smtClean="0">
                <a:sym typeface="Wingdings"/>
              </a:rPr>
              <a:t>	Kt = </a:t>
            </a:r>
            <a:r>
              <a:rPr lang="en-US" sz="1600" dirty="0" smtClean="0"/>
              <a:t>50 / (1.250 x 4) = 0,010</a:t>
            </a:r>
          </a:p>
          <a:p>
            <a:pPr marL="741363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Analis</a:t>
            </a:r>
            <a:r>
              <a:rPr lang="en-US" sz="1600" dirty="0" smtClean="0"/>
              <a:t> </a:t>
            </a:r>
            <a:r>
              <a:rPr lang="en-US" sz="1600" dirty="0" err="1" smtClean="0"/>
              <a:t>Kepegawaian</a:t>
            </a:r>
            <a:r>
              <a:rPr lang="en-US" sz="1600" dirty="0" smtClean="0"/>
              <a:t> </a:t>
            </a:r>
            <a:r>
              <a:rPr lang="en-US" sz="1600" dirty="0" err="1" smtClean="0"/>
              <a:t>Muda</a:t>
            </a:r>
            <a:r>
              <a:rPr lang="en-US" sz="1600" dirty="0" smtClean="0"/>
              <a:t>,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(III/c)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Penata</a:t>
            </a:r>
            <a:r>
              <a:rPr lang="en-US" sz="1600" dirty="0" smtClean="0"/>
              <a:t> Tingkat I (III/d)</a:t>
            </a:r>
          </a:p>
          <a:p>
            <a:pPr marL="739775" indent="-476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  <a:tabLst>
                <a:tab pos="1143000" algn="l"/>
              </a:tabLst>
            </a:pPr>
            <a:r>
              <a:rPr lang="en-US" sz="1600" dirty="0" smtClean="0">
                <a:sym typeface="Wingdings"/>
              </a:rPr>
              <a:t>	Kt = </a:t>
            </a:r>
            <a:r>
              <a:rPr lang="en-US" sz="1600" dirty="0" smtClean="0"/>
              <a:t>100 / (1.250 x 4) = 0,020</a:t>
            </a:r>
          </a:p>
          <a:p>
            <a:pPr marL="741363" indent="-342900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Analis</a:t>
            </a:r>
            <a:r>
              <a:rPr lang="en-US" sz="1600" dirty="0" smtClean="0"/>
              <a:t> </a:t>
            </a:r>
            <a:r>
              <a:rPr lang="en-US" sz="1600" dirty="0" err="1" smtClean="0"/>
              <a:t>Kepegawaian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r>
              <a:rPr lang="en-US" sz="1600" dirty="0" smtClean="0"/>
              <a:t>, </a:t>
            </a:r>
            <a:r>
              <a:rPr lang="en-US" sz="1600" dirty="0" err="1" smtClean="0"/>
              <a:t>pangkat</a:t>
            </a:r>
            <a:r>
              <a:rPr lang="en-US" sz="1600" dirty="0" smtClean="0"/>
              <a:t> Pembina (IV/a)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Pembina </a:t>
            </a:r>
            <a:r>
              <a:rPr lang="en-US" sz="1600" dirty="0" err="1" smtClean="0"/>
              <a:t>Utama</a:t>
            </a:r>
            <a:r>
              <a:rPr lang="en-US" sz="1600" dirty="0" smtClean="0"/>
              <a:t> </a:t>
            </a:r>
            <a:r>
              <a:rPr lang="en-US" sz="1600" dirty="0" err="1" smtClean="0"/>
              <a:t>Muda</a:t>
            </a:r>
            <a:r>
              <a:rPr lang="en-US" sz="1600" dirty="0" smtClean="0"/>
              <a:t> (IV/c)</a:t>
            </a:r>
          </a:p>
          <a:p>
            <a:pPr marL="739775" indent="-476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  <a:tabLst>
                <a:tab pos="1143000" algn="l"/>
              </a:tabLst>
            </a:pPr>
            <a:r>
              <a:rPr lang="en-US" sz="1600" dirty="0" smtClean="0"/>
              <a:t>	</a:t>
            </a:r>
            <a:r>
              <a:rPr lang="en-US" sz="1600" dirty="0" smtClean="0">
                <a:sym typeface="Wingdings"/>
              </a:rPr>
              <a:t>	Kt = </a:t>
            </a:r>
            <a:r>
              <a:rPr lang="en-US" sz="1600" dirty="0" smtClean="0"/>
              <a:t>150 / (1.250 x 4) = 0,030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5146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Konstanta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baseline="-25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Kepegawaian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90059"/>
            <a:ext cx="7205472" cy="1153895"/>
          </a:xfrm>
        </p:spPr>
        <p:txBody>
          <a:bodyPr anchor="t">
            <a:noAutofit/>
          </a:bodyPr>
          <a:lstStyle/>
          <a:p>
            <a:pPr marL="53975" indent="-1588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sz="1600" dirty="0" err="1" smtClean="0"/>
              <a:t>Waktu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Penyelesaian</a:t>
            </a:r>
            <a:r>
              <a:rPr lang="en-US" sz="1600" dirty="0" smtClean="0"/>
              <a:t> </a:t>
            </a:r>
            <a:r>
              <a:rPr lang="en-US" sz="1600" dirty="0" err="1" smtClean="0"/>
              <a:t>Butir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(</a:t>
            </a:r>
            <a:r>
              <a:rPr lang="en-US" sz="1600" dirty="0" err="1" smtClean="0"/>
              <a:t>Wpk</a:t>
            </a:r>
            <a:r>
              <a:rPr lang="en-US" sz="1600" dirty="0" smtClean="0"/>
              <a:t>)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masing-masing</a:t>
            </a:r>
            <a:r>
              <a:rPr lang="en-US" sz="1600" dirty="0" smtClean="0"/>
              <a:t> </a:t>
            </a:r>
            <a:r>
              <a:rPr lang="en-US" sz="1600" dirty="0" err="1" smtClean="0"/>
              <a:t>jenjang</a:t>
            </a:r>
            <a:r>
              <a:rPr lang="en-US" sz="1600" dirty="0" smtClean="0"/>
              <a:t> </a:t>
            </a: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angka</a:t>
            </a:r>
            <a:r>
              <a:rPr lang="en-US" sz="1600" dirty="0" smtClean="0"/>
              <a:t> </a:t>
            </a:r>
            <a:r>
              <a:rPr lang="en-US" sz="1600" dirty="0" err="1" smtClean="0"/>
              <a:t>kredit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 smtClean="0"/>
              <a:t>butir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(</a:t>
            </a:r>
            <a:r>
              <a:rPr lang="en-US" sz="1600" dirty="0" err="1" smtClean="0"/>
              <a:t>Akb</a:t>
            </a:r>
            <a:r>
              <a:rPr lang="en-US" sz="1600" dirty="0" smtClean="0"/>
              <a:t>) </a:t>
            </a:r>
            <a:r>
              <a:rPr lang="en-US" sz="1600" dirty="0" err="1" smtClean="0"/>
              <a:t>dikalikan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konstanta</a:t>
            </a:r>
            <a:r>
              <a:rPr lang="en-US" sz="1600" dirty="0" smtClean="0"/>
              <a:t> (Kt).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62348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Waktu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Butir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Kegiatan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76655" y="3450749"/>
            <a:ext cx="2743200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R="0" lvl="0" algn="ctr" defTabSz="6858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Wpk</a:t>
            </a:r>
            <a:r>
              <a:rPr lang="en-US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Akb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x Kt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43488" y="4201874"/>
            <a:ext cx="7205472" cy="16111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</a:pPr>
            <a:r>
              <a:rPr lang="en-US" sz="1400" dirty="0" err="1" smtClean="0">
                <a:solidFill>
                  <a:schemeClr val="tx2"/>
                </a:solidFill>
              </a:rPr>
              <a:t>Keterangan</a:t>
            </a:r>
            <a:r>
              <a:rPr lang="en-US" sz="1400" dirty="0" smtClean="0">
                <a:solidFill>
                  <a:schemeClr val="tx2"/>
                </a:solidFill>
              </a:rPr>
              <a:t> :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Wpk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Waktu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penyelesaian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setiap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butir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. 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Akb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Angka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kredit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setiap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butir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Kt	=	 </a:t>
            </a:r>
            <a:r>
              <a:rPr lang="en-US" sz="1400" dirty="0" err="1" smtClean="0">
                <a:solidFill>
                  <a:schemeClr val="tx2"/>
                </a:solidFill>
              </a:rPr>
              <a:t>Konstanta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masing-masing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jenjang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jabatan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perjam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efektif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65504"/>
            <a:ext cx="7205472" cy="2514609"/>
          </a:xfrm>
        </p:spPr>
        <p:txBody>
          <a:bodyPr anchor="t">
            <a:noAutofit/>
          </a:bodyPr>
          <a:lstStyle/>
          <a:p>
            <a:pPr marL="403225" indent="-350838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Menghitung</a:t>
            </a:r>
            <a:r>
              <a:rPr lang="en-US" sz="1600" dirty="0" smtClean="0"/>
              <a:t> volume (V) </a:t>
            </a:r>
            <a:r>
              <a:rPr lang="en-US" sz="1600" dirty="0" err="1" smtClean="0"/>
              <a:t>masing-masing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 smtClean="0"/>
              <a:t>jenjang</a:t>
            </a:r>
            <a:r>
              <a:rPr lang="en-US" sz="1600" dirty="0" smtClean="0"/>
              <a:t> </a:t>
            </a:r>
            <a:r>
              <a:rPr lang="en-US" sz="1600" dirty="0" err="1" smtClean="0"/>
              <a:t>Jabatan</a:t>
            </a:r>
            <a:r>
              <a:rPr lang="en-US" sz="1600" dirty="0" smtClean="0"/>
              <a:t> 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1 (</a:t>
            </a:r>
            <a:r>
              <a:rPr lang="en-US" sz="1600" dirty="0" err="1" smtClean="0"/>
              <a:t>satu</a:t>
            </a:r>
            <a:r>
              <a:rPr lang="en-US" sz="1600" dirty="0" smtClean="0"/>
              <a:t>) </a:t>
            </a:r>
            <a:r>
              <a:rPr lang="en-US" sz="1600" dirty="0" err="1" smtClean="0"/>
              <a:t>tahun</a:t>
            </a:r>
            <a:r>
              <a:rPr lang="en-US" sz="1600" dirty="0" smtClean="0"/>
              <a:t> </a:t>
            </a:r>
            <a:r>
              <a:rPr lang="en-US" sz="1600" dirty="0" err="1" smtClean="0"/>
              <a:t>berdasarkan</a:t>
            </a:r>
            <a:r>
              <a:rPr lang="en-US" sz="1600" dirty="0" smtClean="0"/>
              <a:t> </a:t>
            </a:r>
            <a:r>
              <a:rPr lang="en-US" sz="1600" dirty="0" err="1" smtClean="0"/>
              <a:t>pengamatan</a:t>
            </a:r>
            <a:r>
              <a:rPr lang="en-US" sz="1600" dirty="0" smtClean="0"/>
              <a:t>/ </a:t>
            </a:r>
            <a:r>
              <a:rPr lang="en-US" sz="1600" dirty="0" err="1" smtClean="0"/>
              <a:t>pengalaman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penghitungan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Instansi</a:t>
            </a:r>
            <a:r>
              <a:rPr lang="en-US" sz="1600" dirty="0" smtClean="0"/>
              <a:t>.</a:t>
            </a:r>
          </a:p>
          <a:p>
            <a:pPr marL="403225" indent="-350838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1600" dirty="0" err="1" smtClean="0"/>
              <a:t>Menghitung</a:t>
            </a:r>
            <a:r>
              <a:rPr lang="en-US" sz="1600" dirty="0" smtClean="0"/>
              <a:t> </a:t>
            </a:r>
            <a:r>
              <a:rPr lang="en-US" sz="1600" dirty="0" err="1" smtClean="0"/>
              <a:t>waktu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penyelesaian</a:t>
            </a:r>
            <a:r>
              <a:rPr lang="en-US" sz="1600" dirty="0" smtClean="0"/>
              <a:t> volume (</a:t>
            </a:r>
            <a:r>
              <a:rPr lang="en-US" sz="1600" dirty="0" err="1" smtClean="0"/>
              <a:t>Wpv</a:t>
            </a:r>
            <a:r>
              <a:rPr lang="en-US" sz="1600" dirty="0" smtClean="0"/>
              <a:t>) </a:t>
            </a:r>
            <a:r>
              <a:rPr lang="en-US" sz="1600" dirty="0" err="1" smtClean="0"/>
              <a:t>masing-masing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 smtClean="0"/>
              <a:t>jenjang</a:t>
            </a:r>
            <a:r>
              <a:rPr lang="en-US" sz="1600" dirty="0" smtClean="0"/>
              <a:t> </a:t>
            </a: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cara</a:t>
            </a:r>
            <a:r>
              <a:rPr lang="en-US" sz="1600" dirty="0" smtClean="0"/>
              <a:t> </a:t>
            </a:r>
            <a:r>
              <a:rPr lang="en-US" sz="1600" dirty="0" err="1" smtClean="0"/>
              <a:t>mengalikan</a:t>
            </a:r>
            <a:r>
              <a:rPr lang="en-US" sz="1600" dirty="0" smtClean="0"/>
              <a:t> </a:t>
            </a:r>
            <a:r>
              <a:rPr lang="en-US" sz="1600" dirty="0" err="1" smtClean="0"/>
              <a:t>waktu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penyelesaian</a:t>
            </a:r>
            <a:r>
              <a:rPr lang="en-US" sz="1600" dirty="0" smtClean="0"/>
              <a:t> </a:t>
            </a:r>
            <a:r>
              <a:rPr lang="en-US" sz="1600" dirty="0" err="1" smtClean="0"/>
              <a:t>butir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(</a:t>
            </a:r>
            <a:r>
              <a:rPr lang="en-US" sz="1600" dirty="0" err="1" smtClean="0"/>
              <a:t>Wpk</a:t>
            </a:r>
            <a:r>
              <a:rPr lang="en-US" sz="1600" dirty="0" smtClean="0"/>
              <a:t>)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volume (V) </a:t>
            </a:r>
            <a:r>
              <a:rPr lang="en-US" sz="1600" dirty="0" err="1" smtClean="0"/>
              <a:t>masing-masing</a:t>
            </a:r>
            <a:r>
              <a:rPr lang="en-US" sz="1600" dirty="0" smtClean="0"/>
              <a:t> </a:t>
            </a:r>
            <a:r>
              <a:rPr lang="en-US" sz="1600" dirty="0" err="1" smtClean="0"/>
              <a:t>butir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67931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Waktu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Volume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76655" y="4245427"/>
            <a:ext cx="2743200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49213" marR="0" lvl="0" algn="ctr" defTabSz="6858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Wpv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 = 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Wpk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x V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43488" y="4898578"/>
            <a:ext cx="7205472" cy="15566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</a:pPr>
            <a:r>
              <a:rPr lang="en-US" sz="1400" dirty="0" err="1" smtClean="0">
                <a:solidFill>
                  <a:schemeClr val="tx2"/>
                </a:solidFill>
              </a:rPr>
              <a:t>Keterangan</a:t>
            </a:r>
            <a:r>
              <a:rPr lang="en-US" sz="1400" dirty="0" smtClean="0">
                <a:solidFill>
                  <a:schemeClr val="tx2"/>
                </a:solidFill>
              </a:rPr>
              <a:t>: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Wpv</a:t>
            </a:r>
            <a:r>
              <a:rPr lang="en-US" sz="1400" dirty="0" smtClean="0">
                <a:solidFill>
                  <a:schemeClr val="tx2"/>
                </a:solidFill>
              </a:rPr>
              <a:t>	=	</a:t>
            </a:r>
            <a:r>
              <a:rPr lang="en-US" sz="1400" dirty="0" err="1" smtClean="0">
                <a:solidFill>
                  <a:schemeClr val="tx2"/>
                </a:solidFill>
              </a:rPr>
              <a:t>Waktu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penyelesaian</a:t>
            </a:r>
            <a:r>
              <a:rPr lang="en-US" sz="1400" dirty="0" smtClean="0">
                <a:solidFill>
                  <a:schemeClr val="tx2"/>
                </a:solidFill>
              </a:rPr>
              <a:t> volume </a:t>
            </a:r>
            <a:r>
              <a:rPr lang="en-US" sz="1400" dirty="0" err="1" smtClean="0">
                <a:solidFill>
                  <a:schemeClr val="tx2"/>
                </a:solidFill>
              </a:rPr>
              <a:t>masing-masing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Wpk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Waktu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penyelesaian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butir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V 	=	Volume </a:t>
            </a:r>
            <a:r>
              <a:rPr lang="en-US" sz="1400" dirty="0" err="1" smtClean="0">
                <a:solidFill>
                  <a:schemeClr val="tx2"/>
                </a:solidFill>
              </a:rPr>
              <a:t>masing-masing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90059"/>
            <a:ext cx="7205472" cy="1153895"/>
          </a:xfrm>
        </p:spPr>
        <p:txBody>
          <a:bodyPr anchor="t">
            <a:noAutofit/>
          </a:bodyPr>
          <a:lstStyle/>
          <a:p>
            <a:pPr marL="53975" indent="-1588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sz="1600" dirty="0" err="1" smtClean="0"/>
              <a:t>Waktu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Penyelesaian</a:t>
            </a:r>
            <a:r>
              <a:rPr lang="en-US" sz="1600" dirty="0" smtClean="0"/>
              <a:t> </a:t>
            </a:r>
            <a:r>
              <a:rPr lang="en-US" sz="1600" dirty="0" err="1" smtClean="0"/>
              <a:t>Butir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(</a:t>
            </a:r>
            <a:r>
              <a:rPr lang="en-US" sz="1600" dirty="0" err="1" smtClean="0"/>
              <a:t>Wpk</a:t>
            </a:r>
            <a:r>
              <a:rPr lang="en-US" sz="1600" dirty="0" smtClean="0"/>
              <a:t>)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masing-masing</a:t>
            </a:r>
            <a:r>
              <a:rPr lang="en-US" sz="1600" dirty="0" smtClean="0"/>
              <a:t> </a:t>
            </a:r>
            <a:r>
              <a:rPr lang="en-US" sz="1600" dirty="0" err="1" smtClean="0"/>
              <a:t>jenjang</a:t>
            </a:r>
            <a:r>
              <a:rPr lang="en-US" sz="1600" dirty="0" smtClean="0"/>
              <a:t> </a:t>
            </a: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angka</a:t>
            </a:r>
            <a:r>
              <a:rPr lang="en-US" sz="1600" dirty="0" smtClean="0"/>
              <a:t> </a:t>
            </a:r>
            <a:r>
              <a:rPr lang="en-US" sz="1600" dirty="0" err="1" smtClean="0"/>
              <a:t>kredit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 smtClean="0"/>
              <a:t>butir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(</a:t>
            </a:r>
            <a:r>
              <a:rPr lang="en-US" sz="1600" dirty="0" err="1" smtClean="0"/>
              <a:t>Akb</a:t>
            </a:r>
            <a:r>
              <a:rPr lang="en-US" sz="1600" dirty="0" smtClean="0"/>
              <a:t>) </a:t>
            </a:r>
            <a:r>
              <a:rPr lang="en-US" sz="1600" dirty="0" err="1" smtClean="0"/>
              <a:t>dikalikan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konstanta</a:t>
            </a:r>
            <a:r>
              <a:rPr lang="en-US" sz="1600" dirty="0" smtClean="0"/>
              <a:t> (Kt).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62348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Waktu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Butir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Kegiatan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76655" y="3450749"/>
            <a:ext cx="2743200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R="0" lvl="0" algn="ctr" defTabSz="6858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Wpk</a:t>
            </a:r>
            <a:r>
              <a:rPr lang="en-US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Akb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x Kt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43488" y="4201874"/>
            <a:ext cx="7205472" cy="16111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</a:pPr>
            <a:r>
              <a:rPr lang="en-US" sz="1400" dirty="0" err="1" smtClean="0">
                <a:solidFill>
                  <a:schemeClr val="tx2"/>
                </a:solidFill>
              </a:rPr>
              <a:t>Keterangan</a:t>
            </a:r>
            <a:r>
              <a:rPr lang="en-US" sz="1400" dirty="0" smtClean="0">
                <a:solidFill>
                  <a:schemeClr val="tx2"/>
                </a:solidFill>
              </a:rPr>
              <a:t> :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Wpk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Waktu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penyelesaian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setiap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butir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. 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Akb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Angka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kredit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setiap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butir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914400" lvl="0" indent="-8620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Kt	=	 </a:t>
            </a:r>
            <a:r>
              <a:rPr lang="en-US" sz="1400" dirty="0" err="1" smtClean="0">
                <a:solidFill>
                  <a:schemeClr val="tx2"/>
                </a:solidFill>
              </a:rPr>
              <a:t>Konstanta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masing-masing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jenjang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jabatan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perjam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efektif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5884"/>
            <a:ext cx="7205472" cy="1077684"/>
          </a:xfrm>
        </p:spPr>
        <p:txBody>
          <a:bodyPr anchor="t">
            <a:noAutofit/>
          </a:bodyPr>
          <a:lstStyle/>
          <a:p>
            <a:pPr marL="53975" indent="-1588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sz="1600" dirty="0" err="1" smtClean="0"/>
              <a:t>Menjumlahkan</a:t>
            </a:r>
            <a:r>
              <a:rPr lang="en-US" sz="1600" dirty="0" smtClean="0"/>
              <a:t> </a:t>
            </a:r>
            <a:r>
              <a:rPr lang="en-US" sz="1600" dirty="0" err="1" smtClean="0"/>
              <a:t>seluruh</a:t>
            </a:r>
            <a:r>
              <a:rPr lang="en-US" sz="1600" dirty="0" smtClean="0"/>
              <a:t> </a:t>
            </a:r>
            <a:r>
              <a:rPr lang="en-US" sz="1600" dirty="0" err="1" smtClean="0"/>
              <a:t>waktu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penyelesaian</a:t>
            </a:r>
            <a:r>
              <a:rPr lang="en-US" sz="1600" dirty="0" smtClean="0"/>
              <a:t> volume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1 (</a:t>
            </a:r>
            <a:r>
              <a:rPr lang="en-US" sz="1600" dirty="0" err="1" smtClean="0"/>
              <a:t>satu</a:t>
            </a:r>
            <a:r>
              <a:rPr lang="en-US" sz="1600" dirty="0" smtClean="0"/>
              <a:t>) </a:t>
            </a:r>
            <a:r>
              <a:rPr lang="en-US" sz="1600" dirty="0" err="1" smtClean="0"/>
              <a:t>tahun</a:t>
            </a:r>
            <a:r>
              <a:rPr lang="en-US" sz="1600" dirty="0" smtClean="0"/>
              <a:t> (</a:t>
            </a:r>
            <a:r>
              <a:rPr lang="el-GR" sz="1600" dirty="0" smtClean="0"/>
              <a:t>Σ</a:t>
            </a:r>
            <a:r>
              <a:rPr lang="en-US" sz="1600" dirty="0" err="1" smtClean="0"/>
              <a:t>Wpv</a:t>
            </a:r>
            <a:r>
              <a:rPr lang="en-US" sz="1600" dirty="0" smtClean="0"/>
              <a:t>) </a:t>
            </a:r>
            <a:r>
              <a:rPr lang="en-US" sz="1600" dirty="0" err="1" smtClean="0"/>
              <a:t>dibagi</a:t>
            </a:r>
            <a:r>
              <a:rPr lang="en-US" sz="1600" dirty="0" smtClean="0"/>
              <a:t> </a:t>
            </a: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jam </a:t>
            </a:r>
            <a:r>
              <a:rPr lang="en-US" sz="1600" dirty="0" err="1" smtClean="0"/>
              <a:t>kerja</a:t>
            </a:r>
            <a:r>
              <a:rPr lang="en-US" sz="1600" dirty="0" smtClean="0"/>
              <a:t> </a:t>
            </a:r>
            <a:r>
              <a:rPr lang="en-US" sz="1600" dirty="0" err="1" smtClean="0"/>
              <a:t>efektif</a:t>
            </a:r>
            <a:r>
              <a:rPr lang="en-US" sz="1600" dirty="0" smtClean="0"/>
              <a:t> per </a:t>
            </a:r>
            <a:r>
              <a:rPr lang="en-US" sz="1600" dirty="0" err="1" smtClean="0"/>
              <a:t>tahun</a:t>
            </a:r>
            <a:r>
              <a:rPr lang="en-US" sz="1600" dirty="0" smtClean="0"/>
              <a:t> (1.250 jam).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78817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Jumlah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43488" y="4114785"/>
            <a:ext cx="7205472" cy="21662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3975" lvl="0" indent="-1588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</a:pPr>
            <a:r>
              <a:rPr lang="en-US" sz="1400" dirty="0" err="1" smtClean="0">
                <a:solidFill>
                  <a:schemeClr val="tx2"/>
                </a:solidFill>
              </a:rPr>
              <a:t>Keterangan</a:t>
            </a:r>
            <a:r>
              <a:rPr lang="en-US" sz="1400" dirty="0" smtClean="0">
                <a:solidFill>
                  <a:schemeClr val="tx2"/>
                </a:solidFill>
              </a:rPr>
              <a:t> :</a:t>
            </a:r>
          </a:p>
          <a:p>
            <a:pPr marL="1600200" lvl="0" indent="-15478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1371600" algn="l"/>
                <a:tab pos="1600200" algn="l"/>
              </a:tabLst>
            </a:pPr>
            <a:r>
              <a:rPr lang="en-US" sz="1400" dirty="0" err="1" smtClean="0">
                <a:solidFill>
                  <a:schemeClr val="tx2"/>
                </a:solidFill>
              </a:rPr>
              <a:t>Kebutuhan</a:t>
            </a:r>
            <a:r>
              <a:rPr lang="en-US" sz="1400" dirty="0" smtClean="0">
                <a:solidFill>
                  <a:schemeClr val="tx2"/>
                </a:solidFill>
              </a:rPr>
              <a:t> JF	=	</a:t>
            </a:r>
            <a:r>
              <a:rPr lang="en-US" sz="1400" dirty="0" err="1" smtClean="0">
                <a:solidFill>
                  <a:schemeClr val="tx2"/>
                </a:solidFill>
              </a:rPr>
              <a:t>jumlah</a:t>
            </a:r>
            <a:r>
              <a:rPr lang="en-US" sz="1400" dirty="0" smtClean="0">
                <a:solidFill>
                  <a:schemeClr val="tx2"/>
                </a:solidFill>
              </a:rPr>
              <a:t> JF </a:t>
            </a:r>
            <a:r>
              <a:rPr lang="en-US" sz="1400" dirty="0" err="1" smtClean="0">
                <a:solidFill>
                  <a:schemeClr val="tx2"/>
                </a:solidFill>
              </a:rPr>
              <a:t>masing-masing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jenjang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jabatan</a:t>
            </a:r>
            <a:r>
              <a:rPr lang="en-US" sz="1400" dirty="0" smtClean="0">
                <a:solidFill>
                  <a:schemeClr val="tx2"/>
                </a:solidFill>
              </a:rPr>
              <a:t> yang </a:t>
            </a:r>
            <a:r>
              <a:rPr lang="en-US" sz="1400" dirty="0" err="1" smtClean="0">
                <a:solidFill>
                  <a:schemeClr val="tx2"/>
                </a:solidFill>
              </a:rPr>
              <a:t>diperlukan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untuk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melaksanakan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seluruh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manajemen</a:t>
            </a:r>
            <a:r>
              <a:rPr lang="en-US" sz="1400" dirty="0" smtClean="0">
                <a:solidFill>
                  <a:schemeClr val="tx2"/>
                </a:solidFill>
              </a:rPr>
              <a:t> PNS </a:t>
            </a:r>
            <a:r>
              <a:rPr lang="en-US" sz="1400" dirty="0" err="1" smtClean="0">
                <a:solidFill>
                  <a:schemeClr val="tx2"/>
                </a:solidFill>
              </a:rPr>
              <a:t>pada</a:t>
            </a:r>
            <a:r>
              <a:rPr lang="en-US" sz="1400" dirty="0" smtClean="0">
                <a:solidFill>
                  <a:schemeClr val="tx2"/>
                </a:solidFill>
              </a:rPr>
              <a:t> unit </a:t>
            </a:r>
            <a:r>
              <a:rPr lang="en-US" sz="1400" dirty="0" err="1" smtClean="0">
                <a:solidFill>
                  <a:schemeClr val="tx2"/>
                </a:solidFill>
              </a:rPr>
              <a:t>kerja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1600200" lvl="0" indent="-15478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1371600" algn="l"/>
                <a:tab pos="1600200" algn="l"/>
              </a:tabLst>
            </a:pPr>
            <a:r>
              <a:rPr lang="el-GR" sz="1400" dirty="0" smtClean="0">
                <a:solidFill>
                  <a:schemeClr val="tx2"/>
                </a:solidFill>
              </a:rPr>
              <a:t>Σ</a:t>
            </a:r>
            <a:r>
              <a:rPr lang="en-US" sz="1400" dirty="0" err="1" smtClean="0">
                <a:solidFill>
                  <a:schemeClr val="tx2"/>
                </a:solidFill>
              </a:rPr>
              <a:t>Wpv</a:t>
            </a:r>
            <a:r>
              <a:rPr lang="en-US" sz="1400" dirty="0" smtClean="0">
                <a:solidFill>
                  <a:schemeClr val="tx2"/>
                </a:solidFill>
              </a:rPr>
              <a:t> 	=	</a:t>
            </a:r>
            <a:r>
              <a:rPr lang="en-US" sz="1400" dirty="0" err="1" smtClean="0">
                <a:solidFill>
                  <a:schemeClr val="tx2"/>
                </a:solidFill>
              </a:rPr>
              <a:t>jumlah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waktu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penyelesaian</a:t>
            </a:r>
            <a:r>
              <a:rPr lang="en-US" sz="1400" dirty="0" smtClean="0">
                <a:solidFill>
                  <a:schemeClr val="tx2"/>
                </a:solidFill>
              </a:rPr>
              <a:t> volume </a:t>
            </a:r>
            <a:r>
              <a:rPr lang="en-US" sz="1400" dirty="0" err="1" smtClean="0">
                <a:solidFill>
                  <a:schemeClr val="tx2"/>
                </a:solidFill>
              </a:rPr>
              <a:t>kegiatan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sesuai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dengan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jenjang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jabatan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</a:p>
          <a:p>
            <a:pPr marL="1600200" lvl="0" indent="-1547813" algn="just" defTabSz="685800">
              <a:lnSpc>
                <a:spcPct val="135000"/>
              </a:lnSpc>
              <a:buClr>
                <a:schemeClr val="accent1">
                  <a:lumMod val="50000"/>
                </a:schemeClr>
              </a:buClr>
              <a:buSzPct val="76000"/>
              <a:tabLst>
                <a:tab pos="1371600" algn="l"/>
                <a:tab pos="1600200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1.250  	=	</a:t>
            </a:r>
            <a:r>
              <a:rPr lang="en-US" sz="1400" dirty="0" err="1" smtClean="0">
                <a:solidFill>
                  <a:schemeClr val="tx2"/>
                </a:solidFill>
              </a:rPr>
              <a:t>standar</a:t>
            </a:r>
            <a:r>
              <a:rPr lang="en-US" sz="1400" dirty="0" smtClean="0">
                <a:solidFill>
                  <a:schemeClr val="tx2"/>
                </a:solidFill>
              </a:rPr>
              <a:t> jam </a:t>
            </a:r>
            <a:r>
              <a:rPr lang="en-US" sz="1400" dirty="0" err="1" smtClean="0">
                <a:solidFill>
                  <a:schemeClr val="tx2"/>
                </a:solidFill>
              </a:rPr>
              <a:t>kerja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efektif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dalam</a:t>
            </a:r>
            <a:r>
              <a:rPr lang="en-US" sz="1400" dirty="0" smtClean="0">
                <a:solidFill>
                  <a:schemeClr val="tx2"/>
                </a:solidFill>
              </a:rPr>
              <a:t> 1 (</a:t>
            </a:r>
            <a:r>
              <a:rPr lang="en-US" sz="1400" dirty="0" err="1" smtClean="0">
                <a:solidFill>
                  <a:schemeClr val="tx2"/>
                </a:solidFill>
              </a:rPr>
              <a:t>satu</a:t>
            </a:r>
            <a:r>
              <a:rPr lang="en-US" sz="1400" dirty="0" smtClean="0">
                <a:solidFill>
                  <a:schemeClr val="tx2"/>
                </a:solidFill>
              </a:rPr>
              <a:t>) </a:t>
            </a:r>
            <a:r>
              <a:rPr lang="en-US" sz="1400" dirty="0" err="1" smtClean="0">
                <a:solidFill>
                  <a:schemeClr val="tx2"/>
                </a:solidFill>
              </a:rPr>
              <a:t>tahun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048049" y="3102397"/>
            <a:ext cx="3200400" cy="914400"/>
            <a:chOff x="3276655" y="3450749"/>
            <a:chExt cx="3200400" cy="914400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3276655" y="3450749"/>
              <a:ext cx="3200400" cy="914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rmAutofit/>
            </a:bodyPr>
            <a:lstStyle/>
            <a:p>
              <a:pPr marR="0" lvl="0" algn="ctr" defTabSz="6858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2" pitchFamily="18" charset="2"/>
                <a:buNone/>
                <a:defRPr/>
              </a:pPr>
              <a:r>
                <a:rPr kumimoji="0" lang="en-US" sz="16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Kebutuhan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 JF</a:t>
              </a:r>
              <a:r>
                <a:rPr lang="en-US" sz="16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  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=</a:t>
              </a:r>
              <a:r>
                <a:rPr kumimoji="0" lang="en-US" sz="1600" b="1" i="0" u="none" strike="noStrike" kern="1200" cap="none" spc="0" normalizeH="0" noProof="0" dirty="0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  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  <a:sym typeface="Symbol"/>
                </a:rPr>
                <a:t> </a:t>
              </a:r>
              <a:r>
                <a:rPr kumimoji="0" lang="en-US" sz="16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bg1">
                      <a:lumMod val="20000"/>
                      <a:lumOff val="80000"/>
                    </a:schemeClr>
                  </a:solidFill>
                  <a:effectLst/>
                  <a:uLnTx/>
                  <a:uFillTx/>
                  <a:ea typeface="+mn-ea"/>
                  <a:cs typeface="+mn-cs"/>
                  <a:sym typeface="Symbol"/>
                </a:rPr>
                <a:t>Wpv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  <a:sym typeface="Symbol"/>
              </a:endParaRPr>
            </a:p>
            <a:p>
              <a:pPr marL="2111375" marR="0" lvl="0" defTabSz="6858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2" pitchFamily="18" charset="2"/>
                <a:buNone/>
                <a:defRPr/>
              </a:pPr>
              <a:r>
                <a:rPr lang="en-US" sz="16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  <a:sym typeface="Symbol"/>
                </a:rPr>
                <a:t>1.250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5397187" y="3918141"/>
              <a:ext cx="731520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/>
          <a:srcRect l="22652" t="9889" r="7109" b="16020"/>
          <a:stretch>
            <a:fillRect/>
          </a:stretch>
        </p:blipFill>
        <p:spPr bwMode="auto">
          <a:xfrm>
            <a:off x="544288" y="1219200"/>
            <a:ext cx="8046720" cy="5297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28" y="603110"/>
            <a:ext cx="7587341" cy="920888"/>
          </a:xfrm>
        </p:spPr>
        <p:txBody>
          <a:bodyPr anchor="t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Kepegawaian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Pelaksana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 l="22058" t="8307" r="7571" b="12782"/>
          <a:stretch>
            <a:fillRect/>
          </a:stretch>
        </p:blipFill>
        <p:spPr bwMode="auto">
          <a:xfrm>
            <a:off x="555172" y="947050"/>
            <a:ext cx="8046720" cy="5364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 l="22684" t="8107" r="7437" b="14883"/>
          <a:stretch>
            <a:fillRect/>
          </a:stretch>
        </p:blipFill>
        <p:spPr bwMode="auto">
          <a:xfrm>
            <a:off x="541882" y="957936"/>
            <a:ext cx="8046720" cy="5272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U No 5 Tahun 2014 tentang AS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398" y="2209799"/>
            <a:ext cx="2922767" cy="31343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828801"/>
            <a:ext cx="4953000" cy="4114800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ASN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ASN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ASN yang </a:t>
            </a:r>
            <a:r>
              <a:rPr lang="en-US" dirty="0" err="1" smtClean="0"/>
              <a:t>profesional</a:t>
            </a:r>
            <a:r>
              <a:rPr lang="en-US" dirty="0" smtClean="0"/>
              <a:t>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 smtClean="0"/>
              <a:t>bersih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, </a:t>
            </a:r>
            <a:r>
              <a:rPr lang="en-US" dirty="0" err="1" smtClean="0"/>
              <a:t>kolusi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nepotisme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489" y="940576"/>
            <a:ext cx="7207881" cy="914400"/>
          </a:xfrm>
        </p:spPr>
        <p:txBody>
          <a:bodyPr anchor="t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Undang-Undang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2014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l="22771" t="8411" r="7230" b="28513"/>
          <a:stretch>
            <a:fillRect/>
          </a:stretch>
        </p:blipFill>
        <p:spPr bwMode="auto">
          <a:xfrm>
            <a:off x="544286" y="957936"/>
            <a:ext cx="8046720" cy="4310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6788"/>
            <a:ext cx="8229599" cy="964424"/>
          </a:xfrm>
        </p:spPr>
        <p:txBody>
          <a:bodyPr anchor="ctr"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 KASIH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19946"/>
            <a:ext cx="7205472" cy="4778829"/>
          </a:xfrm>
        </p:spPr>
        <p:txBody>
          <a:bodyPr>
            <a:normAutofit lnSpcReduction="10000"/>
          </a:bodyPr>
          <a:lstStyle/>
          <a:p>
            <a:pPr marL="53975" indent="-1588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yang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marL="53975" indent="-1588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sz="1000" dirty="0" smtClean="0"/>
          </a:p>
          <a:p>
            <a:pPr marL="53975" indent="-1588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:</a:t>
            </a:r>
          </a:p>
          <a:p>
            <a:pPr marL="395287" indent="-342900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rabicParenR"/>
            </a:pP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Keahlian</a:t>
            </a:r>
            <a:r>
              <a:rPr lang="en-US" sz="1600" dirty="0" smtClean="0"/>
              <a:t>, yang </a:t>
            </a:r>
            <a:r>
              <a:rPr lang="en-US" sz="1600" dirty="0" err="1" smtClean="0"/>
              <a:t>terdiri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:</a:t>
            </a:r>
          </a:p>
          <a:p>
            <a:pPr marL="739775" indent="-352425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Ahli</a:t>
            </a:r>
            <a:r>
              <a:rPr lang="en-US" sz="1500" dirty="0" smtClean="0"/>
              <a:t> </a:t>
            </a:r>
            <a:r>
              <a:rPr lang="en-US" sz="1500" dirty="0" err="1" smtClean="0"/>
              <a:t>Utama</a:t>
            </a:r>
            <a:r>
              <a:rPr lang="en-US" sz="1500" dirty="0" smtClean="0"/>
              <a:t>;</a:t>
            </a:r>
          </a:p>
          <a:p>
            <a:pPr marL="739775" indent="-352425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Ahli</a:t>
            </a:r>
            <a:r>
              <a:rPr lang="en-US" sz="1500" dirty="0" smtClean="0"/>
              <a:t> </a:t>
            </a:r>
            <a:r>
              <a:rPr lang="en-US" sz="1500" dirty="0" err="1" smtClean="0"/>
              <a:t>Madya</a:t>
            </a:r>
            <a:r>
              <a:rPr lang="en-US" sz="1500" dirty="0" smtClean="0"/>
              <a:t>;</a:t>
            </a:r>
          </a:p>
          <a:p>
            <a:pPr marL="739775" indent="-352425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Ahli</a:t>
            </a:r>
            <a:r>
              <a:rPr lang="en-US" sz="1500" dirty="0" smtClean="0"/>
              <a:t> </a:t>
            </a:r>
            <a:r>
              <a:rPr lang="en-US" sz="1500" dirty="0" err="1" smtClean="0"/>
              <a:t>Muda</a:t>
            </a:r>
            <a:r>
              <a:rPr lang="en-US" sz="1500" dirty="0" smtClean="0"/>
              <a:t>; </a:t>
            </a:r>
            <a:r>
              <a:rPr lang="en-US" sz="1500" dirty="0" err="1" smtClean="0"/>
              <a:t>dan</a:t>
            </a:r>
            <a:endParaRPr lang="en-US" sz="1500" dirty="0" smtClean="0"/>
          </a:p>
          <a:p>
            <a:pPr marL="739775" indent="-352425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Ahli</a:t>
            </a:r>
            <a:r>
              <a:rPr lang="en-US" sz="1500" dirty="0" smtClean="0"/>
              <a:t> </a:t>
            </a:r>
            <a:r>
              <a:rPr lang="en-US" sz="1500" dirty="0" err="1" smtClean="0"/>
              <a:t>Pertama</a:t>
            </a:r>
            <a:r>
              <a:rPr lang="en-US" sz="1500" dirty="0" smtClean="0"/>
              <a:t>.</a:t>
            </a:r>
            <a:endParaRPr lang="en-US" dirty="0" smtClean="0"/>
          </a:p>
          <a:p>
            <a:pPr marL="395287" indent="-342900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 startAt="2"/>
            </a:pPr>
            <a:r>
              <a:rPr lang="en-US" sz="1600" dirty="0" err="1" smtClean="0"/>
              <a:t>Jabatan</a:t>
            </a:r>
            <a:r>
              <a:rPr lang="en-US" sz="1600" dirty="0" smtClean="0"/>
              <a:t> </a:t>
            </a:r>
            <a:r>
              <a:rPr lang="en-US" sz="1600" dirty="0" err="1" smtClean="0"/>
              <a:t>Fungsional</a:t>
            </a:r>
            <a:r>
              <a:rPr lang="en-US" sz="1600" dirty="0" smtClean="0"/>
              <a:t> </a:t>
            </a:r>
            <a:r>
              <a:rPr lang="en-US" sz="1600" dirty="0" err="1" smtClean="0"/>
              <a:t>Keterampilan</a:t>
            </a:r>
            <a:r>
              <a:rPr lang="en-US" sz="1600" dirty="0" smtClean="0"/>
              <a:t>, yang </a:t>
            </a:r>
            <a:r>
              <a:rPr lang="en-US" sz="1600" dirty="0" err="1" smtClean="0"/>
              <a:t>terdiri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:</a:t>
            </a:r>
          </a:p>
          <a:p>
            <a:pPr marL="741363" indent="-342900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Penyelia</a:t>
            </a:r>
            <a:r>
              <a:rPr lang="en-US" sz="1500" dirty="0" smtClean="0"/>
              <a:t>;</a:t>
            </a:r>
          </a:p>
          <a:p>
            <a:pPr marL="741363" indent="-342900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Mahir</a:t>
            </a:r>
            <a:r>
              <a:rPr lang="en-US" sz="1500" dirty="0" smtClean="0"/>
              <a:t>;</a:t>
            </a:r>
          </a:p>
          <a:p>
            <a:pPr marL="741363" indent="-342900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Terampil</a:t>
            </a:r>
            <a:r>
              <a:rPr lang="en-US" sz="1500" dirty="0" smtClean="0"/>
              <a:t>; </a:t>
            </a:r>
            <a:r>
              <a:rPr lang="en-US" sz="1500" dirty="0" err="1" smtClean="0"/>
              <a:t>dan</a:t>
            </a:r>
            <a:endParaRPr lang="en-US" sz="1500" dirty="0" smtClean="0"/>
          </a:p>
          <a:p>
            <a:pPr marL="741363" indent="-342900" algn="just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SzPct val="90000"/>
              <a:buAutoNum type="alphaLcPeriod"/>
            </a:pPr>
            <a:r>
              <a:rPr lang="en-US" sz="1500" dirty="0" err="1" smtClean="0"/>
              <a:t>Pemula</a:t>
            </a:r>
            <a:r>
              <a:rPr lang="en-US" sz="15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40576"/>
            <a:ext cx="7207881" cy="914400"/>
          </a:xfrm>
        </p:spPr>
        <p:txBody>
          <a:bodyPr anchor="t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Undang-Undang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2014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29690"/>
            <a:ext cx="7207881" cy="914400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PNS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119190" y="1790686"/>
          <a:ext cx="7208996" cy="297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2286000"/>
                <a:gridCol w="1097280"/>
                <a:gridCol w="1097280"/>
                <a:gridCol w="1097280"/>
                <a:gridCol w="1173956"/>
              </a:tblGrid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Jabatan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Fungsional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PNS </a:t>
                      </a:r>
                      <a:r>
                        <a:rPr lang="en-US" dirty="0" err="1" smtClean="0"/>
                        <a:t>Pusat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PNS Daerah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terhadap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PNS </a:t>
                      </a:r>
                      <a:r>
                        <a:rPr lang="en-US" dirty="0" err="1" smtClean="0"/>
                        <a:t>Seluruhnya</a:t>
                      </a:r>
                      <a:endParaRPr 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err="1" smtClean="0"/>
                        <a:t>Fungsional</a:t>
                      </a:r>
                      <a:r>
                        <a:rPr lang="en-US" baseline="0" dirty="0" smtClean="0"/>
                        <a:t> Guru, </a:t>
                      </a:r>
                      <a:r>
                        <a:rPr lang="en-US" baseline="0" dirty="0" err="1" smtClean="0"/>
                        <a:t>Medis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Paramedis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165.535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2.106.144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2.271.679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45,83%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err="1" smtClean="0"/>
                        <a:t>Fungsional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Tertentu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lainnya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149.585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224.344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373.929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4,87%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err="1" smtClean="0"/>
                        <a:t>Fungsional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554.319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920.308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1.391.233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dirty="0" smtClean="0"/>
                        <a:t>42,78%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Seluruhnya</a:t>
                      </a:r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4.036.841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93,48%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066799" y="3875317"/>
            <a:ext cx="7315200" cy="5007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831723" y="4996540"/>
            <a:ext cx="3200400" cy="7315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53975" marR="0" lvl="0" indent="-1588" defTabSz="6858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Inpassing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Fungsional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Umum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Fungsional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Tertentu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lainnya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033657" y="4115593"/>
            <a:ext cx="468086" cy="1251861"/>
            <a:chOff x="8033657" y="4115593"/>
            <a:chExt cx="468086" cy="1251861"/>
          </a:xfrm>
        </p:grpSpPr>
        <p:cxnSp>
          <p:nvCxnSpPr>
            <p:cNvPr id="13" name="Straight Connector 12"/>
            <p:cNvCxnSpPr>
              <a:stCxn id="11" idx="3"/>
            </p:cNvCxnSpPr>
            <p:nvPr/>
          </p:nvCxnSpPr>
          <p:spPr>
            <a:xfrm>
              <a:off x="8381999" y="4125689"/>
              <a:ext cx="119744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7864927" y="4740730"/>
              <a:ext cx="1251861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10800000">
              <a:off x="8033657" y="5355771"/>
              <a:ext cx="45720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1010831" y="4757060"/>
            <a:ext cx="2091594" cy="326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975" marR="0" lvl="0" indent="-1588" algn="just" defTabSz="6858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Diolah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EIS – BKN (2015)</a:t>
            </a: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31577"/>
            <a:ext cx="7205472" cy="3766458"/>
          </a:xfrm>
        </p:spPr>
        <p:txBody>
          <a:bodyPr anchor="t">
            <a:noAutofit/>
          </a:bodyPr>
          <a:lstStyle/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dirty="0" err="1" smtClean="0"/>
              <a:t>Pengangkatan</a:t>
            </a:r>
            <a:r>
              <a:rPr lang="en-US" dirty="0" smtClean="0"/>
              <a:t> PNS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formasi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jenjang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.</a:t>
            </a:r>
          </a:p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</a:pPr>
            <a:endParaRPr lang="en-US" sz="1000" dirty="0" smtClean="0"/>
          </a:p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formasi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formasi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terisi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yang </a:t>
            </a:r>
            <a:r>
              <a:rPr lang="en-US" dirty="0" err="1" smtClean="0"/>
              <a:t>berhenti</a:t>
            </a:r>
            <a:r>
              <a:rPr lang="en-US" dirty="0" smtClean="0"/>
              <a:t>, </a:t>
            </a:r>
            <a:r>
              <a:rPr lang="en-US" dirty="0" err="1" smtClean="0"/>
              <a:t>meninggal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, </a:t>
            </a:r>
            <a:r>
              <a:rPr lang="en-US" dirty="0" err="1" smtClean="0"/>
              <a:t>pensiun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volume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unit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5146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Pemenuhan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29690"/>
            <a:ext cx="7207881" cy="914400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Skema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Pemenuhan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10355" y="1904996"/>
            <a:ext cx="7075702" cy="1778728"/>
            <a:chOff x="1110355" y="2122716"/>
            <a:chExt cx="7075702" cy="1778728"/>
          </a:xfrm>
        </p:grpSpPr>
        <p:sp>
          <p:nvSpPr>
            <p:cNvPr id="6" name="Rectangle 5"/>
            <p:cNvSpPr/>
            <p:nvPr/>
          </p:nvSpPr>
          <p:spPr>
            <a:xfrm>
              <a:off x="1426043" y="2438404"/>
              <a:ext cx="6760014" cy="146304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457200" lvl="0" algn="just" defTabSz="685800">
                <a:lnSpc>
                  <a:spcPct val="120000"/>
                </a:lnSpc>
                <a:buClr>
                  <a:schemeClr val="accent1"/>
                </a:buClr>
                <a:buSzPct val="76000"/>
                <a:defRPr/>
              </a:pPr>
              <a:r>
                <a:rPr lang="en-US" sz="1400" b="1" dirty="0" err="1" smtClean="0"/>
                <a:t>Pengangkatan</a:t>
              </a:r>
              <a:r>
                <a:rPr lang="en-US" sz="1400" b="1" dirty="0" smtClean="0"/>
                <a:t> </a:t>
              </a:r>
              <a:r>
                <a:rPr lang="en-US" sz="1400" b="1" dirty="0" err="1" smtClean="0"/>
                <a:t>Melalui</a:t>
              </a:r>
              <a:r>
                <a:rPr lang="en-US" sz="1400" b="1" dirty="0" smtClean="0"/>
                <a:t> </a:t>
              </a:r>
              <a:r>
                <a:rPr lang="en-US" sz="1400" b="1" dirty="0" err="1" smtClean="0"/>
                <a:t>Penyesuaian</a:t>
              </a:r>
              <a:r>
                <a:rPr lang="en-US" sz="1400" b="1" dirty="0" smtClean="0"/>
                <a:t> (</a:t>
              </a:r>
              <a:r>
                <a:rPr lang="en-US" sz="1400" b="1" dirty="0" err="1" smtClean="0"/>
                <a:t>Inpassing</a:t>
              </a:r>
              <a:r>
                <a:rPr lang="en-US" sz="1400" b="1" dirty="0" smtClean="0"/>
                <a:t>)</a:t>
              </a:r>
            </a:p>
            <a:p>
              <a:pPr marL="685800" lvl="0" indent="-228600" algn="just" defTabSz="685800">
                <a:lnSpc>
                  <a:spcPct val="120000"/>
                </a:lnSpc>
                <a:buClr>
                  <a:schemeClr val="accent1"/>
                </a:buClr>
                <a:buSzPct val="76000"/>
                <a:defRPr/>
              </a:pPr>
              <a:r>
                <a:rPr lang="en-US" sz="1400" dirty="0" smtClean="0">
                  <a:sym typeface="Wingdings 3"/>
                </a:rPr>
                <a:t>	</a:t>
              </a:r>
              <a:r>
                <a:rPr lang="en-US" sz="1400" dirty="0" err="1" smtClean="0"/>
                <a:t>Pengangkatan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melalui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penyesuaian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terhadap</a:t>
              </a:r>
              <a:r>
                <a:rPr lang="en-US" sz="1400" dirty="0" smtClean="0"/>
                <a:t> PNS yang </a:t>
              </a:r>
              <a:r>
                <a:rPr lang="en-US" sz="1400" dirty="0" err="1" smtClean="0"/>
                <a:t>telah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melaksanakan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fungsi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jabatan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fungsional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pada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saat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Peraturan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Menteri</a:t>
              </a:r>
              <a:r>
                <a:rPr lang="en-US" sz="1400" dirty="0" smtClean="0"/>
                <a:t> PAN </a:t>
              </a:r>
              <a:r>
                <a:rPr lang="en-US" sz="1400" dirty="0" err="1" smtClean="0"/>
                <a:t>tentang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Jabatan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Fungsional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Angka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Kreditnya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ditetapkan</a:t>
              </a:r>
              <a:r>
                <a:rPr lang="en-US" sz="1400" dirty="0" smtClean="0"/>
                <a:t>.</a:t>
              </a:r>
              <a:endParaRPr lang="en-US" sz="1400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110355" y="2122716"/>
              <a:ext cx="640080" cy="64008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1</a:t>
              </a:r>
              <a:endParaRPr lang="en-US" sz="1400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10351" y="3744726"/>
            <a:ext cx="7075702" cy="1230088"/>
            <a:chOff x="1110351" y="3744726"/>
            <a:chExt cx="7075702" cy="1230088"/>
          </a:xfrm>
        </p:grpSpPr>
        <p:sp>
          <p:nvSpPr>
            <p:cNvPr id="13" name="Rectangle 12"/>
            <p:cNvSpPr/>
            <p:nvPr/>
          </p:nvSpPr>
          <p:spPr>
            <a:xfrm>
              <a:off x="1426039" y="4060414"/>
              <a:ext cx="6760014" cy="914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457200" lvl="0" algn="just" defTabSz="685800">
                <a:lnSpc>
                  <a:spcPct val="120000"/>
                </a:lnSpc>
                <a:buClr>
                  <a:schemeClr val="accent1"/>
                </a:buClr>
                <a:buSzPct val="76000"/>
                <a:defRPr/>
              </a:pPr>
              <a:r>
                <a:rPr lang="fi-FI" sz="1400" b="1" dirty="0" smtClean="0"/>
                <a:t>Perpindahan (Mutasi) dari Jabatan Lainnya </a:t>
              </a:r>
            </a:p>
            <a:p>
              <a:pPr marL="685800" lvl="0" indent="-228600" algn="just" defTabSz="685800">
                <a:lnSpc>
                  <a:spcPct val="120000"/>
                </a:lnSpc>
                <a:buClr>
                  <a:schemeClr val="accent1"/>
                </a:buClr>
                <a:buSzPct val="76000"/>
                <a:defRPr/>
              </a:pPr>
              <a:r>
                <a:rPr lang="en-US" sz="1400" dirty="0" smtClean="0">
                  <a:sym typeface="Wingdings 3"/>
                </a:rPr>
                <a:t>	</a:t>
              </a:r>
              <a:r>
                <a:rPr lang="en-US" sz="1400" dirty="0" err="1" smtClean="0"/>
                <a:t>Pengangkatan</a:t>
              </a:r>
              <a:r>
                <a:rPr lang="en-US" sz="1400" dirty="0" smtClean="0"/>
                <a:t> yang </a:t>
              </a:r>
              <a:r>
                <a:rPr lang="en-US" sz="1400" dirty="0" err="1" smtClean="0"/>
                <a:t>dilakukan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melalui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perpindahan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dari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jabatan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struktur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atau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jabatan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fungsional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lainnya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ke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Jabatan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Fungsional</a:t>
              </a:r>
              <a:r>
                <a:rPr lang="en-US" sz="1400" dirty="0" smtClean="0"/>
                <a:t>.</a:t>
              </a:r>
              <a:endParaRPr lang="en-US" sz="14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110351" y="3744726"/>
              <a:ext cx="640080" cy="64008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2</a:t>
              </a:r>
              <a:endParaRPr lang="en-US" sz="14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10347" y="5040156"/>
            <a:ext cx="7075702" cy="1230088"/>
            <a:chOff x="1110347" y="5040156"/>
            <a:chExt cx="7075702" cy="1230088"/>
          </a:xfrm>
        </p:grpSpPr>
        <p:sp>
          <p:nvSpPr>
            <p:cNvPr id="15" name="Rectangle 14"/>
            <p:cNvSpPr/>
            <p:nvPr/>
          </p:nvSpPr>
          <p:spPr>
            <a:xfrm>
              <a:off x="1426035" y="5355844"/>
              <a:ext cx="6760014" cy="914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457200" lvl="0" algn="just" defTabSz="685800">
                <a:lnSpc>
                  <a:spcPct val="120000"/>
                </a:lnSpc>
                <a:buClr>
                  <a:schemeClr val="accent1"/>
                </a:buClr>
                <a:buSzPct val="76000"/>
                <a:defRPr/>
              </a:pPr>
              <a:r>
                <a:rPr lang="fi-FI" sz="1400" b="1" dirty="0" smtClean="0"/>
                <a:t>Pengangkatan Pertama </a:t>
              </a:r>
            </a:p>
            <a:p>
              <a:pPr marL="685800" lvl="0" indent="-228600" algn="just" defTabSz="685800">
                <a:lnSpc>
                  <a:spcPct val="120000"/>
                </a:lnSpc>
                <a:buClr>
                  <a:schemeClr val="accent1"/>
                </a:buClr>
                <a:buSzPct val="76000"/>
                <a:defRPr/>
              </a:pPr>
              <a:r>
                <a:rPr lang="en-US" sz="1400" dirty="0" smtClean="0">
                  <a:sym typeface="Wingdings 3"/>
                </a:rPr>
                <a:t>	</a:t>
              </a:r>
              <a:r>
                <a:rPr lang="en-US" sz="1400" dirty="0" err="1" smtClean="0"/>
                <a:t>Pengangkatan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untuk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mengisi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lowongan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formasi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Jabatan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Fungsional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melalui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pengadaan</a:t>
              </a:r>
              <a:r>
                <a:rPr lang="en-US" sz="1400" dirty="0" smtClean="0"/>
                <a:t> CPNS </a:t>
              </a:r>
              <a:r>
                <a:rPr lang="en-US" sz="1400" dirty="0" err="1" smtClean="0"/>
                <a:t>baru</a:t>
              </a:r>
              <a:r>
                <a:rPr lang="en-US" sz="1400" dirty="0" smtClean="0"/>
                <a:t>.</a:t>
              </a:r>
              <a:endParaRPr lang="en-US" sz="14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110347" y="5040156"/>
              <a:ext cx="640080" cy="64008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3</a:t>
              </a:r>
              <a:endParaRPr lang="en-US" sz="14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31577"/>
            <a:ext cx="7205472" cy="3766458"/>
          </a:xfrm>
        </p:spPr>
        <p:txBody>
          <a:bodyPr anchor="t">
            <a:noAutofit/>
          </a:bodyPr>
          <a:lstStyle/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b="1" dirty="0" err="1" smtClean="0"/>
              <a:t>rasio</a:t>
            </a:r>
            <a:r>
              <a:rPr lang="en-US" b="1" dirty="0" smtClean="0"/>
              <a:t> </a:t>
            </a:r>
            <a:r>
              <a:rPr lang="en-US" b="1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b="1" dirty="0" err="1" smtClean="0"/>
              <a:t>beban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err="1" smtClean="0"/>
              <a:t>jumlah</a:t>
            </a:r>
            <a:r>
              <a:rPr lang="en-US" b="1" dirty="0" smtClean="0"/>
              <a:t> </a:t>
            </a:r>
            <a:r>
              <a:rPr lang="en-US" b="1" dirty="0" err="1" smtClean="0"/>
              <a:t>Jabatan</a:t>
            </a:r>
            <a:r>
              <a:rPr lang="en-US" b="1" dirty="0" smtClean="0"/>
              <a:t> </a:t>
            </a:r>
            <a:r>
              <a:rPr lang="en-US" b="1" dirty="0" err="1" smtClean="0"/>
              <a:t>Fungsional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err="1" smtClean="0"/>
              <a:t>jenjang</a:t>
            </a:r>
            <a:r>
              <a:rPr lang="en-US" b="1" dirty="0" smtClean="0"/>
              <a:t> </a:t>
            </a:r>
            <a:r>
              <a:rPr lang="en-US" b="1" dirty="0" err="1" smtClean="0"/>
              <a:t>jabatan</a:t>
            </a:r>
            <a:r>
              <a:rPr lang="en-US" dirty="0" err="1" smtClean="0"/>
              <a:t>nya</a:t>
            </a:r>
            <a:r>
              <a:rPr lang="en-US" dirty="0" smtClean="0"/>
              <a:t>. </a:t>
            </a:r>
          </a:p>
          <a:p>
            <a:pPr marL="457200" indent="-404813" algn="just">
              <a:lnSpc>
                <a:spcPct val="135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Pembina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5146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Penyusunan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31577"/>
            <a:ext cx="7205472" cy="3766458"/>
          </a:xfrm>
        </p:spPr>
        <p:txBody>
          <a:bodyPr anchor="t">
            <a:noAutofit/>
          </a:bodyPr>
          <a:lstStyle/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dirty="0" err="1" smtClean="0"/>
              <a:t>Menginventarisasi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(</a:t>
            </a:r>
            <a:r>
              <a:rPr lang="en-US" dirty="0" err="1" smtClean="0"/>
              <a:t>unsur</a:t>
            </a:r>
            <a:r>
              <a:rPr lang="en-US" dirty="0" smtClean="0"/>
              <a:t>, sub </a:t>
            </a:r>
            <a:r>
              <a:rPr lang="en-US" dirty="0" err="1" smtClean="0"/>
              <a:t>unsur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butir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)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jenjang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.</a:t>
            </a:r>
          </a:p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dirty="0" err="1" smtClean="0"/>
              <a:t>Menginventarisasi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butir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.</a:t>
            </a:r>
          </a:p>
          <a:p>
            <a:pPr marL="457200" indent="-404813" algn="just">
              <a:lnSpc>
                <a:spcPct val="135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butir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(</a:t>
            </a:r>
            <a:r>
              <a:rPr lang="en-US" dirty="0" err="1" smtClean="0"/>
              <a:t>Wpk</a:t>
            </a:r>
            <a:r>
              <a:rPr lang="en-US" dirty="0" smtClean="0"/>
              <a:t>),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butir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(</a:t>
            </a:r>
            <a:r>
              <a:rPr lang="en-US" dirty="0" err="1" smtClean="0"/>
              <a:t>Akb</a:t>
            </a:r>
            <a:r>
              <a:rPr lang="en-US" dirty="0" smtClean="0"/>
              <a:t>)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r>
              <a:rPr lang="en-US" dirty="0" smtClean="0"/>
              <a:t> (Kt)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jenjang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95146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Langkah-Langkah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Penyusunan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679312"/>
            <a:ext cx="7207881" cy="964424"/>
          </a:xfrm>
        </p:spPr>
        <p:txBody>
          <a:bodyPr anchor="ctr"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Formulir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Penyusunan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Jabatan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Fungsional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35420" y="1790690"/>
          <a:ext cx="8503920" cy="3779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457200"/>
                <a:gridCol w="731520"/>
                <a:gridCol w="731520"/>
                <a:gridCol w="1188720"/>
                <a:gridCol w="731520"/>
                <a:gridCol w="731520"/>
                <a:gridCol w="914400"/>
                <a:gridCol w="914400"/>
                <a:gridCol w="914400"/>
                <a:gridCol w="11887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Unsur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Sub </a:t>
                      </a:r>
                      <a:r>
                        <a:rPr lang="en-US" sz="1200" dirty="0" err="1" smtClean="0"/>
                        <a:t>Unsur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Butir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Kegiatan</a:t>
                      </a:r>
                      <a:r>
                        <a:rPr lang="en-US" sz="1200" baseline="30000" dirty="0" smtClean="0"/>
                        <a:t>*)</a:t>
                      </a:r>
                      <a:endParaRPr 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Angka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Kredit</a:t>
                      </a:r>
                      <a:r>
                        <a:rPr lang="en-US" sz="1200" baseline="30000" dirty="0" smtClean="0"/>
                        <a:t>*)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Akb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Kons-tansta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(Kt)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Waktu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Penyele-saian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Butir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Kegiatan</a:t>
                      </a:r>
                      <a:endParaRPr lang="en-US" sz="1200" baseline="0" dirty="0" smtClean="0"/>
                    </a:p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(</a:t>
                      </a:r>
                      <a:r>
                        <a:rPr lang="en-US" sz="1200" baseline="0" dirty="0" err="1" smtClean="0"/>
                        <a:t>Wpk</a:t>
                      </a:r>
                      <a:r>
                        <a:rPr lang="en-US" sz="1200" baseline="0" dirty="0" smtClean="0"/>
                        <a:t>)</a:t>
                      </a:r>
                    </a:p>
                    <a:p>
                      <a:pPr algn="ctr"/>
                      <a:r>
                        <a:rPr lang="en-US" sz="1200" baseline="0" dirty="0" err="1" smtClean="0"/>
                        <a:t>Akb</a:t>
                      </a:r>
                      <a:r>
                        <a:rPr lang="en-US" sz="1200" baseline="0" dirty="0" smtClean="0"/>
                        <a:t> / Kt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Volume </a:t>
                      </a:r>
                      <a:r>
                        <a:rPr lang="en-US" sz="1200" dirty="0" err="1" smtClean="0"/>
                        <a:t>Kegiatan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Dalam</a:t>
                      </a:r>
                      <a:r>
                        <a:rPr lang="en-US" sz="1200" baseline="0" dirty="0" smtClean="0"/>
                        <a:t> 1 </a:t>
                      </a:r>
                      <a:r>
                        <a:rPr lang="en-US" sz="1200" baseline="0" dirty="0" err="1" smtClean="0"/>
                        <a:t>Tahun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30000" dirty="0" smtClean="0"/>
                        <a:t>**)</a:t>
                      </a:r>
                    </a:p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(V)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Waktu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Penyele-saian</a:t>
                      </a:r>
                      <a:r>
                        <a:rPr lang="en-US" sz="1200" dirty="0" smtClean="0"/>
                        <a:t> Volume </a:t>
                      </a:r>
                      <a:r>
                        <a:rPr lang="en-US" sz="1200" dirty="0" err="1" smtClean="0"/>
                        <a:t>Kegiatan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Wpv</a:t>
                      </a:r>
                      <a:r>
                        <a:rPr lang="en-US" sz="1200" dirty="0" smtClean="0"/>
                        <a:t>)</a:t>
                      </a:r>
                    </a:p>
                    <a:p>
                      <a:pPr algn="ctr"/>
                      <a:r>
                        <a:rPr lang="en-US" sz="1200" dirty="0" err="1" smtClean="0"/>
                        <a:t>Wpk</a:t>
                      </a:r>
                      <a:r>
                        <a:rPr lang="en-US" sz="1200" dirty="0" smtClean="0"/>
                        <a:t> x V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Penentuan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Jumlah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Formasi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Kebutuhan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JF)</a:t>
                      </a:r>
                    </a:p>
                    <a:p>
                      <a:pPr algn="ctr"/>
                      <a:r>
                        <a:rPr lang="en-US" sz="1200" dirty="0" smtClean="0">
                          <a:sym typeface="Symbol"/>
                        </a:rPr>
                        <a:t></a:t>
                      </a:r>
                      <a:r>
                        <a:rPr lang="en-US" sz="1200" dirty="0" err="1" smtClean="0">
                          <a:sym typeface="Symbol"/>
                        </a:rPr>
                        <a:t>Wpv</a:t>
                      </a:r>
                      <a:r>
                        <a:rPr lang="en-US" sz="1200" baseline="0" dirty="0" smtClean="0">
                          <a:sym typeface="Symbol"/>
                        </a:rPr>
                        <a:t> / 1.250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46314" y="5595256"/>
            <a:ext cx="8229600" cy="609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7663" marR="0" lvl="0" indent="-295275" algn="just" defTabSz="6858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76000"/>
              <a:tabLst>
                <a:tab pos="347663" algn="l"/>
              </a:tabLst>
              <a:defRPr/>
            </a:pPr>
            <a:r>
              <a:rPr kumimoji="0" lang="en-US" sz="1200" b="1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*)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Diambil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Lampiran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Peraturan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Menteri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PAN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RB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tentang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Jabatan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Fungsional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Kreditnya</a:t>
            </a:r>
            <a:endParaRPr kumimoji="0" lang="en-US" sz="12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7663" marR="0" lvl="0" indent="-295275" algn="just" defTabSz="6858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76000"/>
              <a:tabLst>
                <a:tab pos="347663" algn="l"/>
              </a:tabLst>
              <a:defRPr/>
            </a:pPr>
            <a:r>
              <a:rPr lang="en-US" sz="1200" b="1" i="1" baseline="30000" dirty="0" smtClean="0">
                <a:solidFill>
                  <a:schemeClr val="tx2"/>
                </a:solidFill>
              </a:rPr>
              <a:t>**)</a:t>
            </a:r>
            <a:r>
              <a:rPr lang="en-US" sz="1200" b="1" i="1" dirty="0" smtClean="0">
                <a:solidFill>
                  <a:schemeClr val="tx2"/>
                </a:solidFill>
              </a:rPr>
              <a:t>	</a:t>
            </a:r>
            <a:r>
              <a:rPr lang="en-US" sz="1200" b="1" i="1" dirty="0" err="1" smtClean="0">
                <a:solidFill>
                  <a:schemeClr val="tx2"/>
                </a:solidFill>
              </a:rPr>
              <a:t>Ditentukan</a:t>
            </a:r>
            <a:r>
              <a:rPr lang="en-US" sz="1200" b="1" i="1" dirty="0" smtClean="0">
                <a:solidFill>
                  <a:schemeClr val="tx2"/>
                </a:solidFill>
              </a:rPr>
              <a:t> </a:t>
            </a:r>
            <a:r>
              <a:rPr lang="en-US" sz="1200" b="1" i="1" dirty="0" err="1" smtClean="0">
                <a:solidFill>
                  <a:schemeClr val="tx2"/>
                </a:solidFill>
              </a:rPr>
              <a:t>oleh</a:t>
            </a:r>
            <a:r>
              <a:rPr lang="en-US" sz="1200" b="1" i="1" dirty="0" smtClean="0">
                <a:solidFill>
                  <a:schemeClr val="tx2"/>
                </a:solidFill>
              </a:rPr>
              <a:t> </a:t>
            </a:r>
            <a:r>
              <a:rPr lang="en-US" sz="1200" b="1" i="1" dirty="0" err="1" smtClean="0">
                <a:solidFill>
                  <a:schemeClr val="tx2"/>
                </a:solidFill>
              </a:rPr>
              <a:t>Instansi</a:t>
            </a:r>
            <a:r>
              <a:rPr lang="en-US" sz="1200" b="1" i="1" dirty="0" smtClean="0">
                <a:solidFill>
                  <a:schemeClr val="tx2"/>
                </a:solidFill>
              </a:rPr>
              <a:t> </a:t>
            </a:r>
            <a:r>
              <a:rPr lang="en-US" sz="1200" b="1" i="1" dirty="0" err="1" smtClean="0">
                <a:solidFill>
                  <a:schemeClr val="tx2"/>
                </a:solidFill>
              </a:rPr>
              <a:t>berdasarkan</a:t>
            </a:r>
            <a:r>
              <a:rPr lang="en-US" sz="1200" b="1" i="1" dirty="0" smtClean="0">
                <a:solidFill>
                  <a:schemeClr val="tx2"/>
                </a:solidFill>
              </a:rPr>
              <a:t> </a:t>
            </a:r>
            <a:r>
              <a:rPr lang="en-US" sz="1200" b="1" i="1" dirty="0" err="1" smtClean="0">
                <a:solidFill>
                  <a:schemeClr val="tx2"/>
                </a:solidFill>
              </a:rPr>
              <a:t>realitas</a:t>
            </a:r>
            <a:r>
              <a:rPr lang="en-US" sz="1200" b="1" i="1" dirty="0" smtClean="0">
                <a:solidFill>
                  <a:schemeClr val="tx2"/>
                </a:solidFill>
              </a:rPr>
              <a:t> </a:t>
            </a:r>
            <a:r>
              <a:rPr lang="en-US" sz="1200" b="1" i="1" dirty="0" err="1" smtClean="0">
                <a:solidFill>
                  <a:schemeClr val="tx2"/>
                </a:solidFill>
              </a:rPr>
              <a:t>kegiatan</a:t>
            </a:r>
            <a:r>
              <a:rPr lang="en-US" sz="1200" b="1" i="1" dirty="0" smtClean="0">
                <a:solidFill>
                  <a:schemeClr val="tx2"/>
                </a:solidFill>
              </a:rPr>
              <a:t> yang </a:t>
            </a:r>
            <a:r>
              <a:rPr lang="en-US" sz="1200" b="1" i="1" dirty="0" err="1" smtClean="0">
                <a:solidFill>
                  <a:schemeClr val="tx2"/>
                </a:solidFill>
              </a:rPr>
              <a:t>dilaksanakan</a:t>
            </a:r>
            <a:endParaRPr kumimoji="0" lang="en-US" sz="14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ct overview presentat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oduct overview presentation" id="{6ACF8B74-772D-4D90-B191-4261B820ED3A}" vid="{C96F654D-C5F0-4A1D-9AEE-172CC6481E1A}"/>
    </a:ext>
  </a:extLst>
</a:theme>
</file>

<file path=ppt/theme/theme2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E9961A-FBB7-489A-81A4-8F8F99419F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product overview presentation</Template>
  <TotalTime>808</TotalTime>
  <Words>762</Words>
  <Application>Microsoft Office PowerPoint</Application>
  <PresentationFormat>On-screen Show (4:3)</PresentationFormat>
  <Paragraphs>178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Product overview presentation</vt:lpstr>
      <vt:lpstr>Penyusunan Kebutuhan Jabatan Fungsional</vt:lpstr>
      <vt:lpstr>Undang-Undang Nomor 5 Tahun 2014</vt:lpstr>
      <vt:lpstr>Undang-Undang Nomor 5 Tahun 2014</vt:lpstr>
      <vt:lpstr>Profil PNS Jabatan Fungsional 2015</vt:lpstr>
      <vt:lpstr>Pemenuhan Kebutuhan  Jabatan Fungsional</vt:lpstr>
      <vt:lpstr>Skema Pemenuhan Kebutuhan  Jabatan Fungsional</vt:lpstr>
      <vt:lpstr>Penyusunan Kebutuhan  Jabatan Fungsional</vt:lpstr>
      <vt:lpstr>Langkah-Langkah Penyusunan Kebutuhan Jabatan Fungsional</vt:lpstr>
      <vt:lpstr>Formulir Penyusunan Kebutuhan Jabatan Fungsional</vt:lpstr>
      <vt:lpstr>Konstanta</vt:lpstr>
      <vt:lpstr>Contoh Konstanta (1) Jabatan Fungsional Analis Kepegawaian</vt:lpstr>
      <vt:lpstr>Contoh Konstanta (2) Jabatan Fungsional Analis Kepegawaian</vt:lpstr>
      <vt:lpstr>Waktu Penyelesaian Butir Kegiatan </vt:lpstr>
      <vt:lpstr>Waktu Penyelesaian Volume Kerja</vt:lpstr>
      <vt:lpstr>Waktu Penyelesaian Butir Kegiatan </vt:lpstr>
      <vt:lpstr>Jumlah Kebutuhan Jabatan Fungsional</vt:lpstr>
      <vt:lpstr>Contoh Jabatan Analis Kepegawaian Pelaksana</vt:lpstr>
      <vt:lpstr>Slide 18</vt:lpstr>
      <vt:lpstr>Slide 19</vt:lpstr>
      <vt:lpstr>Slide 20</vt:lpstr>
      <vt:lpstr>TERIMA KASIH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Name</dc:title>
  <dc:creator>andribae bae256</dc:creator>
  <cp:lastModifiedBy>renpegfor</cp:lastModifiedBy>
  <cp:revision>92</cp:revision>
  <dcterms:created xsi:type="dcterms:W3CDTF">2015-12-17T07:10:20Z</dcterms:created>
  <dcterms:modified xsi:type="dcterms:W3CDTF">2017-01-31T02:23:11Z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TC034605439991</vt:lpwstr>
  </property>
</Properties>
</file>